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sldIdLst>
    <p:sldId id="425" r:id="rId5"/>
    <p:sldId id="450" r:id="rId6"/>
    <p:sldId id="498" r:id="rId7"/>
    <p:sldId id="503" r:id="rId8"/>
    <p:sldId id="506" r:id="rId9"/>
    <p:sldId id="504" r:id="rId10"/>
    <p:sldId id="463" r:id="rId11"/>
    <p:sldId id="501" r:id="rId12"/>
    <p:sldId id="495" r:id="rId13"/>
    <p:sldId id="507" r:id="rId14"/>
  </p:sldIdLst>
  <p:sldSz cx="12192000" cy="6858000"/>
  <p:notesSz cx="6858000" cy="9144000"/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DCCA54B-38DC-4013-8693-8A388F0FADF6}">
          <p14:sldIdLst>
            <p14:sldId id="425"/>
            <p14:sldId id="450"/>
            <p14:sldId id="498"/>
            <p14:sldId id="503"/>
            <p14:sldId id="506"/>
            <p14:sldId id="504"/>
            <p14:sldId id="463"/>
            <p14:sldId id="501"/>
            <p14:sldId id="495"/>
            <p14:sldId id="507"/>
          </p14:sldIdLst>
        </p14:section>
        <p14:section name="Slides Reading Exam" id="{42892EB6-E37B-4340-9294-05A8979C8754}">
          <p14:sldIdLst/>
        </p14:section>
        <p14:section name="old" id="{0EB8184A-4EC1-4FD3-A521-858DD47AC73F}">
          <p14:sldIdLst/>
        </p14:section>
        <p14:section name="content" id="{2D9075C9-26D2-4FC9-AFF9-F83E878FCFA2}">
          <p14:sldIdLst/>
        </p14:section>
        <p14:section name="olddd" id="{A2AE8EA8-43DB-4DF6-87E5-950FA97F85F1}">
          <p14:sldIdLst/>
        </p14:section>
        <p14:section name="old slides" id="{FF538DDA-9FFE-42B5-8070-35EF30328BD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C7FD"/>
    <a:srgbClr val="EFF1FF"/>
    <a:srgbClr val="003AFF"/>
    <a:srgbClr val="FFFFFF"/>
    <a:srgbClr val="F3F3F3"/>
    <a:srgbClr val="155361"/>
    <a:srgbClr val="3788FF"/>
    <a:srgbClr val="BABBBB"/>
    <a:srgbClr val="425B7B"/>
    <a:srgbClr val="0C7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/>
    <p:restoredTop sz="94663"/>
  </p:normalViewPr>
  <p:slideViewPr>
    <p:cSldViewPr snapToGrid="0">
      <p:cViewPr varScale="1">
        <p:scale>
          <a:sx n="117" d="100"/>
          <a:sy n="117" d="100"/>
        </p:scale>
        <p:origin x="600" y="176"/>
      </p:cViewPr>
      <p:guideLst>
        <p:guide orient="horz" pos="2137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D22E1-39F7-4AB5-8E7F-B2A2E440D6C1}" type="datetimeFigureOut">
              <a:rPr lang="en-DE" smtClean="0"/>
              <a:t>9/17/26</a:t>
            </a:fld>
            <a:endParaRPr lang="en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1CD28-6E91-4190-9C45-D26380E70049}" type="slidenum">
              <a:rPr lang="en-DE" smtClean="0"/>
              <a:t>‹#›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497895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DC05DD-7F5B-AF74-743D-B78788F49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086368-1023-3600-A0B5-831F43B22F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68A936-AD43-5678-F41E-0C1EAD4A4E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969F9A-65B4-1074-FB6E-C367A1A31E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22582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1E7130-12F1-F383-DE5D-FB9DA5066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0D041A-DA13-55D6-7829-623983436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B41E66-F116-6235-53F3-AF9A9AC684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5176EC-041F-A7F6-D611-FEF9A8C4AC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487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6113A-288C-E3F6-22C5-93C0D81D8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869E9D-8DA9-A37C-98BC-527099E92A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B40781-77DD-F990-11EB-1198AF3C9F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4CDDB1-E8A3-85F6-B607-C9C793820D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5526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91E22-91DE-A8AB-00BA-C84160592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FCFDA6-800A-D47E-0B1D-BD737B80D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765DF3-5263-B234-94A3-02CA4D8054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96EFE2-A330-5A98-8721-5C39110C9D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285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B14A6D-E66B-89BF-655A-A49ED2CDD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2F61A3-D819-EFA8-ED97-0C9FD7A40F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F9CC22-C4EC-C122-BF73-A0EE8E171C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51BA9-BA73-8A53-0166-3D1405DA44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03055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A50AE-1A3B-7DC0-F30B-7091B57AB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4BE2E5-4331-2F0A-F4B7-29B43B8D55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77A88E-DABC-D714-A1EB-3EF484BD4B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C1462-D866-A624-D7C4-FD4227A2CF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0440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F85D6-DB0E-C2D4-D2B0-F7DD02CE1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534925-0F6A-6C55-F8A7-099218FA45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189B03-8F2E-59F4-44A1-371049F234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72377E-46CF-63CD-3181-8FAC0BAE96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845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DB93D-5262-300A-E51D-9E294F55E1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9E50C9-7402-FBCA-62E2-01730E54B5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C43D7D-1019-478B-E036-4D9EBFA9B6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9EEF22-5595-9456-3F21-8D645CFE20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t>Page </a:t>
            </a:r>
            <a:fld id="{C1597124-4AB8-4422-9BA0-46A8602E7B7D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Yu Gothic" panose="020B0400000000000000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Yu Gothic" panose="020B0400000000000000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947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11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3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FBACDD49-2A26-4A85-8B30-7EFDCF3500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220" y="686"/>
            <a:ext cx="12189560" cy="6856628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EF004B6A-8E94-45D0-A39A-3249BBDEF84E}"/>
              </a:ext>
            </a:extLst>
          </p:cNvPr>
          <p:cNvSpPr/>
          <p:nvPr userDrawn="1"/>
        </p:nvSpPr>
        <p:spPr>
          <a:xfrm>
            <a:off x="7426169" y="4013018"/>
            <a:ext cx="1584000" cy="360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F5E61054-D9CC-4ACA-A4DC-E638D99B48D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426169" y="2013291"/>
            <a:ext cx="3826434" cy="1827189"/>
          </a:xfrm>
          <a:noFill/>
        </p:spPr>
        <p:txBody>
          <a:bodyPr wrap="square" lIns="0" tIns="0" bIns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Tx/>
              <a:buNone/>
              <a:defRPr lang="de-DE" sz="2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258525" indent="0">
              <a:buFontTx/>
              <a:buNone/>
              <a:defRPr sz="4400" b="1">
                <a:solidFill>
                  <a:srgbClr val="00987C"/>
                </a:solidFill>
              </a:defRPr>
            </a:lvl2pPr>
            <a:lvl3pPr marL="525225" indent="0">
              <a:buFontTx/>
              <a:buNone/>
              <a:defRPr sz="4400" b="1">
                <a:solidFill>
                  <a:srgbClr val="00987C"/>
                </a:solidFill>
              </a:defRPr>
            </a:lvl3pPr>
            <a:lvl4pPr marL="536575" indent="0">
              <a:buFontTx/>
              <a:buNone/>
              <a:defRPr sz="4400" b="1">
                <a:solidFill>
                  <a:srgbClr val="00987C"/>
                </a:solidFill>
              </a:defRPr>
            </a:lvl4pPr>
            <a:lvl5pPr marL="720725" indent="0">
              <a:buFontTx/>
              <a:buNone/>
              <a:defRPr sz="4400" b="1">
                <a:solidFill>
                  <a:srgbClr val="00987C"/>
                </a:solidFill>
              </a:defRPr>
            </a:lvl5pPr>
          </a:lstStyle>
          <a:p>
            <a:pPr lvl="0"/>
            <a:r>
              <a:rPr lang="de-DE"/>
              <a:t>Add title </a:t>
            </a:r>
            <a:br>
              <a:rPr lang="de-DE"/>
            </a:br>
            <a:r>
              <a:rPr lang="de-DE"/>
              <a:t>(</a:t>
            </a:r>
            <a:r>
              <a:rPr lang="de-DE" err="1"/>
              <a:t>max</a:t>
            </a:r>
            <a:r>
              <a:rPr lang="de-DE"/>
              <a:t> 4 </a:t>
            </a:r>
            <a:r>
              <a:rPr lang="de-DE" err="1"/>
              <a:t>lines</a:t>
            </a:r>
            <a:r>
              <a:rPr lang="de-DE"/>
              <a:t>)</a:t>
            </a:r>
          </a:p>
        </p:txBody>
      </p:sp>
      <p:sp>
        <p:nvSpPr>
          <p:cNvPr id="21" name="Textplatzhalter 15">
            <a:extLst>
              <a:ext uri="{FF2B5EF4-FFF2-40B4-BE49-F238E27FC236}">
                <a16:creationId xmlns:a16="http://schemas.microsoft.com/office/drawing/2014/main" id="{F8DCB34F-F0FC-40DF-9E50-0452858D69F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7453313" y="4175006"/>
            <a:ext cx="3799290" cy="886989"/>
          </a:xfrm>
          <a:prstGeom prst="rect">
            <a:avLst/>
          </a:prstGeom>
        </p:spPr>
        <p:txBody>
          <a:bodyPr wrap="none" lIns="0" rIns="0" anchor="t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ct val="125000"/>
              <a:buFont typeface="Arial" panose="020B0604020202020204" pitchFamily="34" charset="0"/>
              <a:buNone/>
              <a:defRPr lang="en-US" sz="1800" b="0" kern="1200" cap="none" baseline="0" noProof="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noProof="0"/>
              <a:t>Add subtitle (max 3 lines)</a:t>
            </a:r>
          </a:p>
        </p:txBody>
      </p:sp>
    </p:spTree>
    <p:extLst>
      <p:ext uri="{BB962C8B-B14F-4D97-AF65-F5344CB8AC3E}">
        <p14:creationId xmlns:p14="http://schemas.microsoft.com/office/powerpoint/2010/main" val="1747790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F3C0E931-2512-4AA0-9B33-2B37F2A183D4}"/>
              </a:ext>
            </a:extLst>
          </p:cNvPr>
          <p:cNvSpPr/>
          <p:nvPr userDrawn="1"/>
        </p:nvSpPr>
        <p:spPr>
          <a:xfrm>
            <a:off x="11833185" y="5764192"/>
            <a:ext cx="358815" cy="10417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>
              <a:solidFill>
                <a:schemeClr val="bg1"/>
              </a:solidFill>
            </a:endParaRP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0AF44D70-48A1-4708-B9D2-56A529F251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913" y="450050"/>
            <a:ext cx="9711943" cy="312067"/>
          </a:xfrm>
        </p:spPr>
        <p:txBody>
          <a:bodyPr/>
          <a:lstStyle>
            <a:lvl1pPr>
              <a:defRPr/>
            </a:lvl1pPr>
          </a:lstStyle>
          <a:p>
            <a:r>
              <a:rPr lang="en-US" noProof="0"/>
              <a:t>Add title (max 1 line)</a:t>
            </a:r>
          </a:p>
        </p:txBody>
      </p:sp>
      <p:sp>
        <p:nvSpPr>
          <p:cNvPr id="13" name="Textplatzhalter 4">
            <a:extLst>
              <a:ext uri="{FF2B5EF4-FFF2-40B4-BE49-F238E27FC236}">
                <a16:creationId xmlns:a16="http://schemas.microsoft.com/office/drawing/2014/main" id="{49EAF49A-FCDF-4065-A486-85CA8DC3B0B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2911" y="773607"/>
            <a:ext cx="9711945" cy="242393"/>
          </a:xfrm>
          <a:prstGeom prst="rect">
            <a:avLst/>
          </a:prstGeom>
        </p:spPr>
        <p:txBody>
          <a:bodyPr wrap="none" lIns="0" tIns="0">
            <a:noAutofit/>
          </a:bodyPr>
          <a:lstStyle>
            <a:lvl1pPr marL="0" indent="0">
              <a:buFontTx/>
              <a:buNone/>
              <a:defRPr sz="1800" b="0">
                <a:solidFill>
                  <a:srgbClr val="63636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noProof="0"/>
              <a:t>Add subtitle (max 1 line)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E2122A0E-5DF1-4A51-A194-E87B49E62DF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0358105" y="353473"/>
            <a:ext cx="1385285" cy="594332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18049A39-F31F-414E-8BCF-9E354B0B6B0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7716" y="4562695"/>
            <a:ext cx="12219008" cy="243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858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pter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AF9404D3-D060-4EF4-A94E-488C6C4ACAD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42913" y="1061951"/>
            <a:ext cx="11306175" cy="465908"/>
          </a:xfrm>
          <a:prstGeom prst="rect">
            <a:avLst/>
          </a:prstGeom>
        </p:spPr>
        <p:txBody>
          <a:bodyPr wrap="none" lIns="0" rIns="0" anchor="t">
            <a:no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3200" b="0" baseline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Edit title by clicking</a:t>
            </a:r>
          </a:p>
        </p:txBody>
      </p:sp>
      <p:sp>
        <p:nvSpPr>
          <p:cNvPr id="4" name="Textplatzhalter 15">
            <a:extLst>
              <a:ext uri="{FF2B5EF4-FFF2-40B4-BE49-F238E27FC236}">
                <a16:creationId xmlns:a16="http://schemas.microsoft.com/office/drawing/2014/main" id="{BD777A30-72BB-49A7-8B5C-C352D95318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42913" y="1715387"/>
            <a:ext cx="11306175" cy="901027"/>
          </a:xfrm>
          <a:prstGeom prst="rect">
            <a:avLst/>
          </a:prstGeom>
        </p:spPr>
        <p:txBody>
          <a:bodyPr wrap="none" lIns="0" rIns="0" anchor="t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400" b="0" cap="none" baseline="0">
                <a:solidFill>
                  <a:srgbClr val="63636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noProof="0"/>
              <a:t>Edit subtitle by clicking (max.2 lines)</a:t>
            </a:r>
          </a:p>
        </p:txBody>
      </p:sp>
      <p:sp>
        <p:nvSpPr>
          <p:cNvPr id="5" name="Textplatzhalter 17">
            <a:extLst>
              <a:ext uri="{FF2B5EF4-FFF2-40B4-BE49-F238E27FC236}">
                <a16:creationId xmlns:a16="http://schemas.microsoft.com/office/drawing/2014/main" id="{F2ED29AC-4515-4DCC-A363-7CD00FD933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42913" y="3214330"/>
            <a:ext cx="3348563" cy="1647815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FontTx/>
              <a:buNone/>
              <a:defRPr sz="1800" b="0">
                <a:solidFill>
                  <a:srgbClr val="636362"/>
                </a:solidFill>
              </a:defRPr>
            </a:lvl1pPr>
            <a:lvl2pPr>
              <a:spcBef>
                <a:spcPts val="0"/>
              </a:spcBef>
              <a:defRPr sz="1800"/>
            </a:lvl2pPr>
            <a:lvl3pPr>
              <a:spcBef>
                <a:spcPts val="0"/>
              </a:spcBef>
              <a:defRPr sz="1800"/>
            </a:lvl3pPr>
            <a:lvl4pPr>
              <a:spcBef>
                <a:spcPts val="0"/>
              </a:spcBef>
              <a:defRPr sz="1800"/>
            </a:lvl4pPr>
            <a:lvl5pPr>
              <a:spcBef>
                <a:spcPts val="0"/>
              </a:spcBef>
              <a:defRPr sz="1800"/>
            </a:lvl5pPr>
          </a:lstStyle>
          <a:p>
            <a:pPr lvl="0"/>
            <a:r>
              <a:rPr lang="en-US" noProof="0"/>
              <a:t>Speaker Information (Only Name in bold please!) Max. 6 lines</a:t>
            </a:r>
          </a:p>
          <a:p>
            <a:pPr lvl="0"/>
            <a:endParaRPr lang="en-US" noProof="0"/>
          </a:p>
        </p:txBody>
      </p:sp>
      <p:sp>
        <p:nvSpPr>
          <p:cNvPr id="7" name="Textplatzhalter 17">
            <a:extLst>
              <a:ext uri="{FF2B5EF4-FFF2-40B4-BE49-F238E27FC236}">
                <a16:creationId xmlns:a16="http://schemas.microsoft.com/office/drawing/2014/main" id="{973A4808-CB46-4976-B1D1-55BBCA2B781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8400525" y="3214331"/>
            <a:ext cx="3348563" cy="1647814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lang="en-US" sz="1800" b="0" kern="1200" cap="none" baseline="0" noProof="0" dirty="0">
                <a:solidFill>
                  <a:srgbClr val="63636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spcBef>
                <a:spcPts val="0"/>
              </a:spcBef>
              <a:defRPr sz="1800"/>
            </a:lvl2pPr>
            <a:lvl3pPr>
              <a:spcBef>
                <a:spcPts val="0"/>
              </a:spcBef>
              <a:defRPr sz="1800"/>
            </a:lvl3pPr>
            <a:lvl4pPr>
              <a:spcBef>
                <a:spcPts val="0"/>
              </a:spcBef>
              <a:defRPr sz="1800"/>
            </a:lvl4pPr>
            <a:lvl5pPr>
              <a:spcBef>
                <a:spcPts val="0"/>
              </a:spcBef>
              <a:defRPr sz="1800"/>
            </a:lvl5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25000"/>
              <a:buFontTx/>
              <a:buNone/>
            </a:pPr>
            <a:r>
              <a:rPr lang="en-US" noProof="0"/>
              <a:t>Speaker Information (Only Name in bold please!) Max. 6 lines</a:t>
            </a:r>
          </a:p>
        </p:txBody>
      </p:sp>
      <p:sp>
        <p:nvSpPr>
          <p:cNvPr id="8" name="Textplatzhalter 17">
            <a:extLst>
              <a:ext uri="{FF2B5EF4-FFF2-40B4-BE49-F238E27FC236}">
                <a16:creationId xmlns:a16="http://schemas.microsoft.com/office/drawing/2014/main" id="{3A0A7CB3-78A6-41E0-BEA8-8D1439F7DCC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421718" y="3214330"/>
            <a:ext cx="3348563" cy="1647815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lang="en-US" sz="1800" b="0" kern="1200" cap="none" baseline="0" noProof="0" dirty="0">
                <a:solidFill>
                  <a:srgbClr val="63636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spcBef>
                <a:spcPts val="0"/>
              </a:spcBef>
              <a:defRPr sz="1800"/>
            </a:lvl2pPr>
            <a:lvl3pPr>
              <a:spcBef>
                <a:spcPts val="0"/>
              </a:spcBef>
              <a:defRPr sz="1800"/>
            </a:lvl3pPr>
            <a:lvl4pPr>
              <a:spcBef>
                <a:spcPts val="0"/>
              </a:spcBef>
              <a:defRPr sz="1800"/>
            </a:lvl4pPr>
            <a:lvl5pPr>
              <a:spcBef>
                <a:spcPts val="0"/>
              </a:spcBef>
              <a:defRPr sz="1800"/>
            </a:lvl5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25000"/>
              <a:buFontTx/>
              <a:buNone/>
            </a:pPr>
            <a:r>
              <a:rPr lang="en-US" noProof="0"/>
              <a:t>Speaker Information (Only Name in bold please!) Max. 6 lines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4CB5244-099C-43FB-A5C3-93EE8F36402E}"/>
              </a:ext>
            </a:extLst>
          </p:cNvPr>
          <p:cNvSpPr/>
          <p:nvPr userDrawn="1"/>
        </p:nvSpPr>
        <p:spPr>
          <a:xfrm>
            <a:off x="10920046" y="6416675"/>
            <a:ext cx="967154" cy="441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F38E1392-ADBD-43EE-936C-2D8C9B8500C5}"/>
              </a:ext>
            </a:extLst>
          </p:cNvPr>
          <p:cNvSpPr/>
          <p:nvPr userDrawn="1"/>
        </p:nvSpPr>
        <p:spPr>
          <a:xfrm>
            <a:off x="304800" y="6515100"/>
            <a:ext cx="967154" cy="342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909835C2-A964-4F75-A036-D98393C89C35}"/>
              </a:ext>
            </a:extLst>
          </p:cNvPr>
          <p:cNvSpPr/>
          <p:nvPr userDrawn="1"/>
        </p:nvSpPr>
        <p:spPr>
          <a:xfrm>
            <a:off x="442912" y="893944"/>
            <a:ext cx="1368000" cy="3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C24296E0-FB48-4C4C-81F0-A88F73E06D4E}"/>
              </a:ext>
            </a:extLst>
          </p:cNvPr>
          <p:cNvSpPr/>
          <p:nvPr userDrawn="1"/>
        </p:nvSpPr>
        <p:spPr>
          <a:xfrm>
            <a:off x="203200" y="113323"/>
            <a:ext cx="1867877" cy="342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773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title &amp; subtitle_cher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C61E9048-A7D0-4F69-8634-C01CFC7165B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793977" y="-237628"/>
            <a:ext cx="2752541" cy="2698221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5E7A4C8-B6F5-4F06-A25F-D35F660A4E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noProof="0"/>
              <a:t>Add title (max 1 line)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9D2207C-9216-4E7F-A153-A5A0A9F5D4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2911" y="773607"/>
            <a:ext cx="11306175" cy="242393"/>
          </a:xfrm>
          <a:prstGeom prst="rect">
            <a:avLst/>
          </a:prstGeom>
        </p:spPr>
        <p:txBody>
          <a:bodyPr wrap="none" lIns="0" tIns="0">
            <a:noAutofit/>
          </a:bodyPr>
          <a:lstStyle>
            <a:lvl1pPr marL="0" indent="0">
              <a:buFontTx/>
              <a:buNone/>
              <a:defRPr sz="1800" b="0">
                <a:solidFill>
                  <a:srgbClr val="63636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noProof="0"/>
              <a:t>Add title (max 1 line)</a:t>
            </a:r>
          </a:p>
        </p:txBody>
      </p:sp>
      <p:sp>
        <p:nvSpPr>
          <p:cNvPr id="6" name="Textplatzhalter 3">
            <a:extLst>
              <a:ext uri="{FF2B5EF4-FFF2-40B4-BE49-F238E27FC236}">
                <a16:creationId xmlns:a16="http://schemas.microsoft.com/office/drawing/2014/main" id="{A47AE46B-3BA2-4C6A-AE06-4BB819373E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42913" y="1475766"/>
            <a:ext cx="11304000" cy="49680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89110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967F1507-AC34-42B7-9BB4-6557ED7B78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913" y="450050"/>
            <a:ext cx="11306173" cy="645103"/>
          </a:xfrm>
        </p:spPr>
        <p:txBody>
          <a:bodyPr wrap="square" lIns="0" anchor="t" anchorCtr="0"/>
          <a:lstStyle>
            <a:lvl1pPr>
              <a:defRPr/>
            </a:lvl1pPr>
          </a:lstStyle>
          <a:p>
            <a:r>
              <a:rPr lang="de-DE"/>
              <a:t>Add title </a:t>
            </a:r>
            <a:br>
              <a:rPr lang="de-DE"/>
            </a:br>
            <a:r>
              <a:rPr lang="de-DE"/>
              <a:t>(</a:t>
            </a:r>
            <a:r>
              <a:rPr lang="de-DE" err="1"/>
              <a:t>max</a:t>
            </a:r>
            <a:r>
              <a:rPr lang="de-DE"/>
              <a:t> 2 </a:t>
            </a:r>
            <a:r>
              <a:rPr lang="de-DE" err="1"/>
              <a:t>lines</a:t>
            </a:r>
            <a:r>
              <a:rPr lang="de-DE"/>
              <a:t>)</a:t>
            </a:r>
            <a:br>
              <a:rPr lang="de-DE"/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852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149A629A-5985-4048-BE7D-CF24501529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219" y="0"/>
            <a:ext cx="12189562" cy="6856629"/>
          </a:xfrm>
          <a:prstGeom prst="rect">
            <a:avLst/>
          </a:prstGeom>
        </p:spPr>
      </p:pic>
      <p:sp>
        <p:nvSpPr>
          <p:cNvPr id="5" name="Titel 25">
            <a:extLst>
              <a:ext uri="{FF2B5EF4-FFF2-40B4-BE49-F238E27FC236}">
                <a16:creationId xmlns:a16="http://schemas.microsoft.com/office/drawing/2014/main" id="{AEFD6FBF-36EE-4A0E-BD9B-F3BE93C919DE}"/>
              </a:ext>
            </a:extLst>
          </p:cNvPr>
          <p:cNvSpPr txBox="1">
            <a:spLocks/>
          </p:cNvSpPr>
          <p:nvPr userDrawn="1"/>
        </p:nvSpPr>
        <p:spPr bwMode="gray">
          <a:xfrm>
            <a:off x="2277236" y="2206513"/>
            <a:ext cx="3491134" cy="41894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 cap="none" baseline="0">
                <a:solidFill>
                  <a:schemeClr val="tx2"/>
                </a:solidFill>
                <a:latin typeface="Open Sans Semibold" panose="020B0604020202020204" pitchFamily="34" charset="0"/>
                <a:ea typeface="Open Sans Semibold" panose="020B0604020202020204" pitchFamily="34" charset="0"/>
                <a:cs typeface="Open Sans Semibold" panose="020B0604020202020204" pitchFamily="34" charset="0"/>
              </a:defRPr>
            </a:lvl1pPr>
          </a:lstStyle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CDQ Contact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5A835E51-3A05-4797-AA75-E896C73627BE}"/>
              </a:ext>
            </a:extLst>
          </p:cNvPr>
          <p:cNvSpPr/>
          <p:nvPr userDrawn="1"/>
        </p:nvSpPr>
        <p:spPr>
          <a:xfrm>
            <a:off x="2277236" y="2871994"/>
            <a:ext cx="1368000" cy="360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21F0CE52-B57E-4123-AFDC-22FC8DED6DF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34791" y="3201669"/>
            <a:ext cx="3147751" cy="1341437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GB" sz="1600" kern="12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GB"/>
              <a:t>Name</a:t>
            </a:r>
            <a:br>
              <a:rPr lang="en-GB"/>
            </a:br>
            <a:r>
              <a:rPr lang="en-GB"/>
              <a:t>Position</a:t>
            </a:r>
            <a:br>
              <a:rPr lang="en-GB"/>
            </a:br>
            <a:r>
              <a:rPr lang="en-GB"/>
              <a:t>E-Mail</a:t>
            </a:r>
            <a:br>
              <a:rPr lang="en-GB"/>
            </a:br>
            <a:r>
              <a:rPr lang="en-GB"/>
              <a:t>Phone number</a:t>
            </a:r>
          </a:p>
        </p:txBody>
      </p:sp>
    </p:spTree>
    <p:extLst>
      <p:ext uri="{BB962C8B-B14F-4D97-AF65-F5344CB8AC3E}">
        <p14:creationId xmlns:p14="http://schemas.microsoft.com/office/powerpoint/2010/main" val="1118402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_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E7A4C8-B6F5-4F06-A25F-D35F660A4E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noProof="0"/>
              <a:t>Add title (max 1 line)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9D2207C-9216-4E7F-A153-A5A0A9F5D4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2911" y="773607"/>
            <a:ext cx="11306175" cy="242393"/>
          </a:xfrm>
          <a:prstGeom prst="rect">
            <a:avLst/>
          </a:prstGeom>
        </p:spPr>
        <p:txBody>
          <a:bodyPr wrap="none" lIns="0" tIns="0">
            <a:noAutofit/>
          </a:bodyPr>
          <a:lstStyle>
            <a:lvl1pPr marL="0" indent="0">
              <a:buFontTx/>
              <a:buNone/>
              <a:defRPr sz="1800" b="0">
                <a:solidFill>
                  <a:srgbClr val="63636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noProof="0"/>
              <a:t>Add title (max 1 line)</a:t>
            </a:r>
          </a:p>
        </p:txBody>
      </p:sp>
      <p:sp>
        <p:nvSpPr>
          <p:cNvPr id="6" name="Textplatzhalter 3">
            <a:extLst>
              <a:ext uri="{FF2B5EF4-FFF2-40B4-BE49-F238E27FC236}">
                <a16:creationId xmlns:a16="http://schemas.microsoft.com/office/drawing/2014/main" id="{A47AE46B-3BA2-4C6A-AE06-4BB819373EB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42913" y="1475766"/>
            <a:ext cx="11304000" cy="49680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35128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radient BG">
    <p:bg>
      <p:bgPr>
        <a:gradFill>
          <a:gsLst>
            <a:gs pos="0">
              <a:srgbClr val="00987C"/>
            </a:gs>
            <a:gs pos="60000">
              <a:srgbClr val="155361"/>
            </a:gs>
          </a:gsLst>
          <a:lin ang="2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FDA956D-2A3A-49EE-9B44-D6D78D92157C}"/>
              </a:ext>
            </a:extLst>
          </p:cNvPr>
          <p:cNvSpPr/>
          <p:nvPr userDrawn="1"/>
        </p:nvSpPr>
        <p:spPr>
          <a:xfrm>
            <a:off x="-1" y="0"/>
            <a:ext cx="11851861" cy="6858000"/>
          </a:xfrm>
          <a:prstGeom prst="rect">
            <a:avLst/>
          </a:prstGeom>
          <a:gradFill>
            <a:gsLst>
              <a:gs pos="67000">
                <a:schemeClr val="tx2"/>
              </a:gs>
              <a:gs pos="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830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+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E34676C-D28E-4526-8535-15498A43CE2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31635" y="-15433"/>
            <a:ext cx="12260945" cy="6917803"/>
          </a:xfrm>
          <a:prstGeom prst="rect">
            <a:avLst/>
          </a:prstGeom>
        </p:spPr>
      </p:pic>
      <p:sp>
        <p:nvSpPr>
          <p:cNvPr id="11" name="Rechteck 10">
            <a:extLst>
              <a:ext uri="{FF2B5EF4-FFF2-40B4-BE49-F238E27FC236}">
                <a16:creationId xmlns:a16="http://schemas.microsoft.com/office/drawing/2014/main" id="{B37459AF-7F27-4ADE-9A90-A46BA2354CA4}"/>
              </a:ext>
            </a:extLst>
          </p:cNvPr>
          <p:cNvSpPr/>
          <p:nvPr userDrawn="1"/>
        </p:nvSpPr>
        <p:spPr>
          <a:xfrm>
            <a:off x="-1" y="1805651"/>
            <a:ext cx="12211291" cy="3580436"/>
          </a:xfrm>
          <a:prstGeom prst="rect">
            <a:avLst/>
          </a:prstGeom>
          <a:gradFill>
            <a:gsLst>
              <a:gs pos="67000">
                <a:schemeClr val="tx2">
                  <a:alpha val="85000"/>
                </a:schemeClr>
              </a:gs>
              <a:gs pos="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Titel 25">
            <a:extLst>
              <a:ext uri="{FF2B5EF4-FFF2-40B4-BE49-F238E27FC236}">
                <a16:creationId xmlns:a16="http://schemas.microsoft.com/office/drawing/2014/main" id="{AEFD6FBF-36EE-4A0E-BD9B-F3BE93C919DE}"/>
              </a:ext>
            </a:extLst>
          </p:cNvPr>
          <p:cNvSpPr txBox="1">
            <a:spLocks/>
          </p:cNvSpPr>
          <p:nvPr userDrawn="1"/>
        </p:nvSpPr>
        <p:spPr bwMode="gray">
          <a:xfrm>
            <a:off x="737802" y="2179505"/>
            <a:ext cx="8444297" cy="41894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 cap="none" baseline="0">
                <a:solidFill>
                  <a:schemeClr val="tx2"/>
                </a:solidFill>
                <a:latin typeface="Open Sans Semibold" panose="020B0604020202020204" pitchFamily="34" charset="0"/>
                <a:ea typeface="Open Sans Semibold" panose="020B0604020202020204" pitchFamily="34" charset="0"/>
                <a:cs typeface="Open Sans Semibold" panose="020B0604020202020204" pitchFamily="34" charset="0"/>
              </a:defRPr>
            </a:lvl1pPr>
          </a:lstStyle>
          <a:p>
            <a:pPr>
              <a:lnSpc>
                <a:spcPct val="120000"/>
              </a:lnSpc>
            </a:pPr>
            <a:r>
              <a:rPr lang="en-US">
                <a:solidFill>
                  <a:schemeClr val="bg1"/>
                </a:solidFill>
              </a:rPr>
              <a:t>We look forward to exchanging with you!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5A835E51-3A05-4797-AA75-E896C73627BE}"/>
              </a:ext>
            </a:extLst>
          </p:cNvPr>
          <p:cNvSpPr/>
          <p:nvPr userDrawn="1"/>
        </p:nvSpPr>
        <p:spPr>
          <a:xfrm>
            <a:off x="737803" y="2798492"/>
            <a:ext cx="1368000" cy="360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21F0CE52-B57E-4123-AFDC-22FC8DED6DF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48864" y="3081673"/>
            <a:ext cx="2802897" cy="1341437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GB" sz="1600" kern="12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GB"/>
              <a:t>Name</a:t>
            </a:r>
            <a:br>
              <a:rPr lang="en-GB"/>
            </a:br>
            <a:r>
              <a:rPr lang="en-GB"/>
              <a:t>Position</a:t>
            </a:r>
            <a:br>
              <a:rPr lang="en-GB"/>
            </a:br>
            <a:r>
              <a:rPr lang="en-GB"/>
              <a:t>E-Mail</a:t>
            </a:r>
            <a:br>
              <a:rPr lang="en-GB"/>
            </a:br>
            <a:r>
              <a:rPr lang="en-GB"/>
              <a:t>Phone number</a:t>
            </a:r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51805D7D-B54A-2C41-AC8E-BF5EEB445D3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91798" y="3081672"/>
            <a:ext cx="2802897" cy="1341437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GB" sz="1600" kern="12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GB"/>
              <a:t>Name</a:t>
            </a:r>
            <a:br>
              <a:rPr lang="en-GB"/>
            </a:br>
            <a:r>
              <a:rPr lang="en-GB"/>
              <a:t>Position</a:t>
            </a:r>
            <a:br>
              <a:rPr lang="en-GB"/>
            </a:br>
            <a:r>
              <a:rPr lang="en-GB"/>
              <a:t>E-Mail</a:t>
            </a:r>
            <a:br>
              <a:rPr lang="en-GB"/>
            </a:br>
            <a:r>
              <a:rPr lang="en-GB"/>
              <a:t>Phone number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61E554D9-CF07-44DE-8748-287AB665E78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34732" y="3081671"/>
            <a:ext cx="2802897" cy="1341437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GB" sz="1600" kern="1200" dirty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GB"/>
              <a:t>Name</a:t>
            </a:r>
            <a:br>
              <a:rPr lang="en-GB"/>
            </a:br>
            <a:r>
              <a:rPr lang="en-GB"/>
              <a:t>Position</a:t>
            </a:r>
            <a:br>
              <a:rPr lang="en-GB"/>
            </a:br>
            <a:r>
              <a:rPr lang="en-GB"/>
              <a:t>E-Mail</a:t>
            </a:r>
            <a:br>
              <a:rPr lang="en-GB"/>
            </a:br>
            <a:r>
              <a:rPr lang="en-GB"/>
              <a:t>Phone number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C9D4BF90-74EB-436D-B7D2-E8EF2D81F9CC}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2074"/>
          <a:stretch/>
        </p:blipFill>
        <p:spPr>
          <a:xfrm>
            <a:off x="1308891" y="2888726"/>
            <a:ext cx="4530207" cy="398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901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hapter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A70510D5-F06D-4722-B692-C9C6478EAD3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12187938" cy="6858000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EF963681-8958-4C63-A1E7-48163ECA01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11943" y="2008885"/>
            <a:ext cx="2931657" cy="2480384"/>
          </a:xfrm>
        </p:spPr>
        <p:txBody>
          <a:bodyPr wrap="square" anchor="ctr" anchorCtr="0"/>
          <a:lstStyle>
            <a:lvl1pPr>
              <a:lnSpc>
                <a:spcPct val="110000"/>
              </a:lnSpc>
              <a:defRPr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/>
              <a:t>Change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689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_2 columns_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051171BE-9C9B-4292-B473-D3ED2F6D218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42913" y="1475762"/>
            <a:ext cx="5437188" cy="49680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Textplatzhalter 6">
            <a:extLst>
              <a:ext uri="{FF2B5EF4-FFF2-40B4-BE49-F238E27FC236}">
                <a16:creationId xmlns:a16="http://schemas.microsoft.com/office/drawing/2014/main" id="{734DDEA9-ECE5-4F2D-AAA4-5D102FD578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11900" y="1475762"/>
            <a:ext cx="5437187" cy="49680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C2BCE34D-00CC-431C-A11A-0E3AF4636D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913" y="450050"/>
            <a:ext cx="11306173" cy="312067"/>
          </a:xfrm>
        </p:spPr>
        <p:txBody>
          <a:bodyPr/>
          <a:lstStyle>
            <a:lvl1pPr>
              <a:defRPr/>
            </a:lvl1pPr>
          </a:lstStyle>
          <a:p>
            <a:r>
              <a:rPr lang="en-US" noProof="0"/>
              <a:t>Add title (max 1 line)</a:t>
            </a:r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DF9FCEC5-906C-411D-BF34-EFEDD20E8E5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2911" y="773607"/>
            <a:ext cx="11306175" cy="242393"/>
          </a:xfrm>
          <a:prstGeom prst="rect">
            <a:avLst/>
          </a:prstGeom>
        </p:spPr>
        <p:txBody>
          <a:bodyPr wrap="none" lIns="0" tIns="0">
            <a:noAutofit/>
          </a:bodyPr>
          <a:lstStyle>
            <a:lvl1pPr marL="0" indent="0">
              <a:buFontTx/>
              <a:buNone/>
              <a:defRPr sz="1800" b="0">
                <a:solidFill>
                  <a:srgbClr val="636362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 noProof="0"/>
              <a:t>Add subtitle (max 1 line)</a:t>
            </a:r>
          </a:p>
        </p:txBody>
      </p:sp>
    </p:spTree>
    <p:extLst>
      <p:ext uri="{BB962C8B-B14F-4D97-AF65-F5344CB8AC3E}">
        <p14:creationId xmlns:p14="http://schemas.microsoft.com/office/powerpoint/2010/main" val="2985527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 hidden="1">
            <a:extLst>
              <a:ext uri="{FF2B5EF4-FFF2-40B4-BE49-F238E27FC236}">
                <a16:creationId xmlns:a16="http://schemas.microsoft.com/office/drawing/2014/main" id="{6B4E0171-3236-4C9F-508B-C999C8F5A4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99" imgH="499" progId="TCLayout.ActiveDocument.1">
                  <p:embed/>
                </p:oleObj>
              </mc:Choice>
              <mc:Fallback>
                <p:oleObj name="think-cell Folie" r:id="rId3" imgW="499" imgH="499" progId="TCLayout.ActiveDocument.1">
                  <p:embed/>
                  <p:pic>
                    <p:nvPicPr>
                      <p:cNvPr id="4" name="Objekt 3" hidden="1">
                        <a:extLst>
                          <a:ext uri="{FF2B5EF4-FFF2-40B4-BE49-F238E27FC236}">
                            <a16:creationId xmlns:a16="http://schemas.microsoft.com/office/drawing/2014/main" id="{6B4E0171-3236-4C9F-508B-C999C8F5A4D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sz="1351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53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_title 2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C83D34E3-8E3C-4F40-8A37-6052F9D5179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4" imgW="276" imgH="275" progId="TCLayout.ActiveDocument.1">
                  <p:embed/>
                </p:oleObj>
              </mc:Choice>
              <mc:Fallback>
                <p:oleObj name="think-cell Folie" r:id="rId4" imgW="276" imgH="275" progId="TCLayout.ActiveDocument.1">
                  <p:embed/>
                  <p:pic>
                    <p:nvPicPr>
                      <p:cNvPr id="5" name="Objekt 4" hidden="1">
                        <a:extLst>
                          <a:ext uri="{FF2B5EF4-FFF2-40B4-BE49-F238E27FC236}">
                            <a16:creationId xmlns:a16="http://schemas.microsoft.com/office/drawing/2014/main" id="{C83D34E3-8E3C-4F40-8A37-6052F9D5179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hteck 2" hidden="1">
            <a:extLst>
              <a:ext uri="{FF2B5EF4-FFF2-40B4-BE49-F238E27FC236}">
                <a16:creationId xmlns:a16="http://schemas.microsoft.com/office/drawing/2014/main" id="{B426C897-4C30-4F63-A6CF-EE9DA1A89C5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t" anchorCtr="0">
            <a:noAutofit/>
          </a:bodyPr>
          <a:lstStyle/>
          <a:p>
            <a:pPr marL="0" lvl="0" indent="0" algn="l">
              <a:spcBef>
                <a:spcPts val="800"/>
              </a:spcBef>
              <a:buFontTx/>
              <a:buNone/>
            </a:pPr>
            <a:endParaRPr lang="en-US" sz="2400" b="1" i="0" baseline="0">
              <a:solidFill>
                <a:schemeClr val="bg1"/>
              </a:solidFill>
              <a:latin typeface="Verdana" panose="020B0604030504040204" pitchFamily="34" charset="0"/>
              <a:ea typeface="+mj-ea"/>
              <a:cs typeface="+mj-cs"/>
              <a:sym typeface="Verdana" panose="020B0604030504040204" pitchFamily="34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C997AA8-8A42-43D8-AAC1-D0C71DFA50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2913" y="450050"/>
            <a:ext cx="11306173" cy="645103"/>
          </a:xfrm>
        </p:spPr>
        <p:txBody>
          <a:bodyPr wrap="square" lIns="0" anchor="t" anchorCtr="0"/>
          <a:lstStyle>
            <a:lvl1pPr>
              <a:defRPr/>
            </a:lvl1pPr>
          </a:lstStyle>
          <a:p>
            <a:r>
              <a:rPr lang="en-US"/>
              <a:t>Add title </a:t>
            </a:r>
            <a:br>
              <a:rPr lang="en-US"/>
            </a:br>
            <a:r>
              <a:rPr lang="en-US"/>
              <a:t>(</a:t>
            </a:r>
            <a:r>
              <a:rPr lang="en-US" noProof="0"/>
              <a:t>max</a:t>
            </a:r>
            <a:r>
              <a:rPr lang="en-US"/>
              <a:t> 2 lines)</a:t>
            </a:r>
            <a:br>
              <a:rPr lang="en-US"/>
            </a:b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AA24931-746F-4BBF-A7E5-AB78A69416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2913" y="1449390"/>
            <a:ext cx="11304000" cy="49680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6124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sv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kt 9" hidden="1"/>
          <p:cNvGraphicFramePr>
            <a:graphicFrameLocks noChangeAspect="1"/>
          </p:cNvGraphicFramePr>
          <p:nvPr userDrawn="1">
            <p:custDataLst>
              <p:tags r:id="rId15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17" imgW="344" imgH="345" progId="TCLayout.ActiveDocument.1">
                  <p:embed/>
                </p:oleObj>
              </mc:Choice>
              <mc:Fallback>
                <p:oleObj name="think-cell Folie" r:id="rId17" imgW="344" imgH="345" progId="TCLayout.ActiveDocument.1">
                  <p:embed/>
                  <p:pic>
                    <p:nvPicPr>
                      <p:cNvPr id="10" name="Objekt 9" hidden="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hteck 8" hidden="1"/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600" b="0" i="0" baseline="0">
              <a:latin typeface="Yu Gothic Light" panose="020B0300000000000000" pitchFamily="34" charset="-128"/>
              <a:ea typeface="+mj-ea"/>
              <a:cs typeface="+mj-cs"/>
              <a:sym typeface="Yu Gothic Light" panose="020B0300000000000000" pitchFamily="34" charset="-128"/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442913" y="450050"/>
            <a:ext cx="11306173" cy="312067"/>
          </a:xfrm>
          <a:prstGeom prst="rect">
            <a:avLst/>
          </a:prstGeom>
        </p:spPr>
        <p:txBody>
          <a:bodyPr vert="horz" wrap="none" lIns="0" tIns="0" rIns="0" bIns="0" rtlCol="0" anchor="b">
            <a:noAutofit/>
          </a:bodyPr>
          <a:lstStyle/>
          <a:p>
            <a:r>
              <a:rPr lang="en-US" noProof="0"/>
              <a:t>Edit title master format by clicking 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6C047755-189D-47D1-ADA1-A37ACEC88FDD}"/>
              </a:ext>
            </a:extLst>
          </p:cNvPr>
          <p:cNvSpPr txBox="1">
            <a:spLocks/>
          </p:cNvSpPr>
          <p:nvPr userDrawn="1"/>
        </p:nvSpPr>
        <p:spPr>
          <a:xfrm>
            <a:off x="442913" y="6556710"/>
            <a:ext cx="1166519" cy="1280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700"/>
              </a:spcAft>
              <a:buFont typeface="Arial"/>
              <a:buNone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l" defTabSz="4572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70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800" b="0">
                <a:solidFill>
                  <a:schemeClr val="bg1">
                    <a:lumMod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rPr>
              <a:t>page 0</a:t>
            </a:r>
            <a:fld id="{D73C0AD9-7590-824D-BBD3-72653B8E6946}" type="slidenum">
              <a:rPr lang="en-US" sz="800" b="0" smtClean="0">
                <a:solidFill>
                  <a:schemeClr val="bg1">
                    <a:lumMod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indent="0" algn="l" defTabSz="4572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700"/>
                </a:spcAft>
                <a:buClrTx/>
                <a:buSzTx/>
                <a:buFont typeface="Arial"/>
                <a:buNone/>
                <a:tabLst/>
                <a:defRPr/>
              </a:pPr>
              <a:t>‹#›</a:t>
            </a:fld>
            <a:endParaRPr lang="en-US" sz="1050" b="0">
              <a:solidFill>
                <a:schemeClr val="bg1">
                  <a:lumMod val="50000"/>
                </a:schemeClr>
              </a:solidFill>
              <a:latin typeface="+mn-lt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AD13491-F475-4FEC-83AB-46CD4E296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2913" y="1476396"/>
            <a:ext cx="11304000" cy="4968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text</a:t>
            </a:r>
          </a:p>
          <a:p>
            <a:pPr lvl="1"/>
            <a:r>
              <a:rPr lang="en-US"/>
              <a:t>Edit text</a:t>
            </a:r>
          </a:p>
          <a:p>
            <a:pPr lvl="2"/>
            <a:r>
              <a:rPr lang="en-US"/>
              <a:t>Edit text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86535D53-8D25-4F51-8F76-9F0432BE6758}"/>
              </a:ext>
            </a:extLst>
          </p:cNvPr>
          <p:cNvSpPr/>
          <p:nvPr userDrawn="1"/>
        </p:nvSpPr>
        <p:spPr>
          <a:xfrm>
            <a:off x="442912" y="296065"/>
            <a:ext cx="1368000" cy="36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89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 cap="none" baseline="0">
          <a:solidFill>
            <a:schemeClr val="tx2"/>
          </a:solidFill>
          <a:latin typeface="Open Sans Semibold" panose="020B0604020202020204" pitchFamily="34" charset="0"/>
          <a:ea typeface="Open Sans Semibold" panose="020B0604020202020204" pitchFamily="34" charset="0"/>
          <a:cs typeface="Open Sans Semibold" panose="020B0604020202020204" pitchFamily="34" charset="0"/>
        </a:defRPr>
      </a:lvl1pPr>
    </p:titleStyle>
    <p:bodyStyle>
      <a:lvl1pPr marL="285750" indent="-285750" algn="l" defTabSz="914400" rtl="0" eaLnBrk="1" latinLnBrk="0" hangingPunct="1">
        <a:lnSpc>
          <a:spcPct val="100000"/>
        </a:lnSpc>
        <a:spcBef>
          <a:spcPts val="800"/>
        </a:spcBef>
        <a:spcAft>
          <a:spcPts val="0"/>
        </a:spcAft>
        <a:buClr>
          <a:schemeClr val="accent2"/>
        </a:buClr>
        <a:buSzPct val="125000"/>
        <a:buFont typeface="Arial" panose="020B0604020202020204" pitchFamily="34" charset="0"/>
        <a:buChar char="•"/>
        <a:defRPr lang="de-DE" sz="1800" b="0" kern="1200" cap="none" baseline="0" noProof="0" dirty="0" smtClean="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542925" indent="-284400" algn="l" defTabSz="914400" rtl="0" eaLnBrk="1" latinLnBrk="0" hangingPunct="1">
        <a:lnSpc>
          <a:spcPct val="100000"/>
        </a:lnSpc>
        <a:spcBef>
          <a:spcPts val="800"/>
        </a:spcBef>
        <a:spcAft>
          <a:spcPts val="0"/>
        </a:spcAft>
        <a:buClr>
          <a:schemeClr val="accent1"/>
        </a:buClr>
        <a:buSzPct val="100000"/>
        <a:buFont typeface="Verdana" panose="020B0604030504040204" pitchFamily="34" charset="0"/>
        <a:buChar char="–"/>
        <a:defRPr lang="en-US" sz="1800" kern="1200" cap="none" baseline="0" noProof="0" dirty="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809625" indent="-284400" algn="l" defTabSz="914400" rtl="0" eaLnBrk="1" latinLnBrk="0" hangingPunct="1">
        <a:lnSpc>
          <a:spcPct val="100000"/>
        </a:lnSpc>
        <a:spcBef>
          <a:spcPts val="800"/>
        </a:spcBef>
        <a:spcAft>
          <a:spcPts val="0"/>
        </a:spcAft>
        <a:buClr>
          <a:schemeClr val="accent1"/>
        </a:buClr>
        <a:buSzPct val="100000"/>
        <a:buFont typeface="Verdana" panose="020B0604030504040204" pitchFamily="34" charset="0"/>
        <a:buChar char="–"/>
        <a:defRPr sz="1800" kern="1200" cap="none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809625" indent="-27305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accent1"/>
        </a:buClr>
        <a:buSzPct val="100000"/>
        <a:buFontTx/>
        <a:buBlip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</a:buBlip>
        <a:defRPr sz="1400" kern="1200">
          <a:solidFill>
            <a:srgbClr val="636362"/>
          </a:solidFill>
          <a:latin typeface="+mn-lt"/>
          <a:ea typeface="+mn-ea"/>
          <a:cs typeface="+mn-cs"/>
        </a:defRPr>
      </a:lvl4pPr>
      <a:lvl5pPr marL="896938" indent="-176213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Clr>
          <a:schemeClr val="accent1"/>
        </a:buClr>
        <a:buSzPct val="100000"/>
        <a:buFontTx/>
        <a:buBlip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</a:buBlip>
        <a:defRPr sz="1400" kern="1200">
          <a:solidFill>
            <a:srgbClr val="636362"/>
          </a:solidFill>
          <a:latin typeface="+mn-lt"/>
          <a:ea typeface="+mn-ea"/>
          <a:cs typeface="+mn-cs"/>
        </a:defRPr>
      </a:lvl5pPr>
      <a:lvl6pPr marL="792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Tx/>
        <a:buBlip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1897063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</a:buBlip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</a:buBlip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79">
          <p15:clr>
            <a:srgbClr val="F26B43"/>
          </p15:clr>
        </p15:guide>
        <p15:guide id="2" pos="7401">
          <p15:clr>
            <a:srgbClr val="F26B43"/>
          </p15:clr>
        </p15:guide>
        <p15:guide id="5" orient="horz" pos="913">
          <p15:clr>
            <a:srgbClr val="F26B43"/>
          </p15:clr>
        </p15:guide>
        <p15:guide id="6" orient="horz" pos="406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7" Type="http://schemas.openxmlformats.org/officeDocument/2006/relationships/image" Target="../media/image3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png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29FB4-54E4-8954-6B69-A4771FFAD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4D3D0E7-99E8-F67A-BD1D-484F5F360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2D4C7D7-EE94-F87A-17D1-FFAAA5352B4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66FF"/>
              </a:gs>
              <a:gs pos="100000">
                <a:srgbClr val="0032D2">
                  <a:alpha val="15000"/>
                </a:srgbClr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 noProof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C4A169-00D4-8CC5-3933-ABA5F5438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640" y="3429000"/>
            <a:ext cx="10622062" cy="1602015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GB" sz="4400">
                <a:solidFill>
                  <a:schemeClr val="bg1"/>
                </a:solidFill>
                <a:latin typeface="Open Sans Semibold"/>
                <a:ea typeface="Open Sans Semibold"/>
                <a:cs typeface="Open Sans Semibold"/>
              </a:rPr>
              <a:t>Cost-Aware Human-LLM Collaboration for Post-OCR Corrections in Swiss Historical Newspapers</a:t>
            </a:r>
            <a:br>
              <a:rPr lang="en-GB" sz="4400" noProof="0">
                <a:solidFill>
                  <a:schemeClr val="bg1"/>
                </a:solidFill>
                <a:latin typeface="Open Sans Semibold"/>
                <a:ea typeface="Open Sans Semibold"/>
                <a:cs typeface="Open Sans Semibold"/>
              </a:rPr>
            </a:br>
            <a:br>
              <a:rPr lang="en-GB" sz="2000" b="0" noProof="0"/>
            </a:br>
            <a:r>
              <a:rPr lang="en-GB" sz="3200" b="0" noProof="0">
                <a:solidFill>
                  <a:schemeClr val="bg1"/>
                </a:solidFill>
                <a:latin typeface="Open Sans Semibold"/>
                <a:ea typeface="Open Sans Semibold"/>
                <a:cs typeface="Open Sans Semibold"/>
              </a:rPr>
              <a:t>DocEng26</a:t>
            </a:r>
            <a:br>
              <a:rPr lang="en-GB" sz="3200" b="0" noProof="0"/>
            </a:br>
            <a:br>
              <a:rPr lang="en-GB" sz="2000" b="0" noProof="0"/>
            </a:br>
            <a:br>
              <a:rPr lang="en-GB" sz="2000" b="0" noProof="0"/>
            </a:br>
            <a:r>
              <a:rPr lang="en-GB" sz="1800" b="0" i="1" noProof="0">
                <a:solidFill>
                  <a:schemeClr val="bg1"/>
                </a:solidFill>
                <a:latin typeface="Open Sans Semibold"/>
                <a:ea typeface="Open Sans Semibold"/>
                <a:cs typeface="Open Sans Semibold"/>
              </a:rPr>
              <a:t>28.08.2026 | </a:t>
            </a:r>
            <a:r>
              <a:rPr lang="en-GB" sz="1800" i="1">
                <a:solidFill>
                  <a:schemeClr val="bg1"/>
                </a:solidFill>
                <a:latin typeface="Open Sans Semibold"/>
                <a:ea typeface="Open Sans Semibold"/>
                <a:cs typeface="Open Sans Semibold"/>
              </a:rPr>
              <a:t>Stergios Konstantinidis</a:t>
            </a:r>
            <a:r>
              <a:rPr lang="en-GB" sz="1800" b="0" i="1" noProof="0">
                <a:solidFill>
                  <a:schemeClr val="bg1"/>
                </a:solidFill>
                <a:latin typeface="Open Sans Semibold"/>
                <a:ea typeface="Open Sans Semibold"/>
                <a:cs typeface="Open Sans Semibold"/>
              </a:rPr>
              <a:t>| Hayman Lotfy | Prof. </a:t>
            </a:r>
            <a:r>
              <a:rPr lang="en-GB" sz="1800" b="0" i="1">
                <a:solidFill>
                  <a:schemeClr val="bg1"/>
                </a:solidFill>
                <a:latin typeface="Open Sans Semibold"/>
                <a:ea typeface="Open Sans Semibold"/>
                <a:cs typeface="Open Sans Semibold"/>
              </a:rPr>
              <a:t>Michalis Vlachos</a:t>
            </a:r>
            <a:endParaRPr lang="en-GB" sz="1800" b="0" i="1" noProof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6C3A67-964D-5DF3-8087-BA98826599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94" b="89691" l="4633" r="94208">
                        <a14:foregroundMark x1="8494" y1="38660" x2="8494" y2="38660"/>
                        <a14:foregroundMark x1="5792" y1="36598" x2="5405" y2="36082"/>
                        <a14:foregroundMark x1="37838" y1="45361" x2="41313" y2="48454"/>
                        <a14:foregroundMark x1="63320" y1="45876" x2="67181" y2="46392"/>
                        <a14:foregroundMark x1="68340" y1="34021" x2="66795" y2="35052"/>
                        <a14:foregroundMark x1="80695" y1="36082" x2="79537" y2="34536"/>
                        <a14:foregroundMark x1="91120" y1="65464" x2="91120" y2="65464"/>
                        <a14:foregroundMark x1="93436" y1="64948" x2="94208" y2="64948"/>
                      </a14:backgroundRemoval>
                    </a14:imgEffect>
                    <a14:imgEffect>
                      <a14:sharpenSoften amoun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9413" y="455225"/>
            <a:ext cx="1889432" cy="141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79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61BB61-5EF6-8F05-C733-1BBB9B4D0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BF6656-3FBB-E8E1-D78A-38A31301A873}"/>
              </a:ext>
            </a:extLst>
          </p:cNvPr>
          <p:cNvSpPr/>
          <p:nvPr/>
        </p:nvSpPr>
        <p:spPr>
          <a:xfrm>
            <a:off x="0" y="1442250"/>
            <a:ext cx="3986028" cy="50038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l">
              <a:spcBef>
                <a:spcPts val="800"/>
              </a:spcBef>
            </a:pPr>
            <a:endParaRPr lang="en-GB" noProof="0">
              <a:solidFill>
                <a:schemeClr val="bg1"/>
              </a:solidFill>
            </a:endParaRP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020EC795-5A04-86C8-45B7-ADF3EBA518DB}"/>
              </a:ext>
            </a:extLst>
          </p:cNvPr>
          <p:cNvSpPr/>
          <p:nvPr/>
        </p:nvSpPr>
        <p:spPr>
          <a:xfrm rot="5400000">
            <a:off x="1731779" y="3707136"/>
            <a:ext cx="5003801" cy="495300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 noProof="0">
              <a:solidFill>
                <a:schemeClr val="bg1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51B7CE3-CCBA-1ECD-B3A6-49E139106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>
                <a:latin typeface="Open Sans Semibold"/>
                <a:ea typeface="Open Sans Semibold"/>
                <a:cs typeface="Open Sans Semibold"/>
              </a:rPr>
              <a:t>Motivation| 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We are working on RAG systems for information retrieval over 	     </a:t>
            </a:r>
            <a:r>
              <a:rPr lang="en-GB" sz="10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  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 </a:t>
            </a:r>
            <a:r>
              <a:rPr lang="en-GB" sz="110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</a:t>
            </a:r>
            <a:r>
              <a:rPr lang="en-GB">
                <a:latin typeface="Open Sans Semibold"/>
                <a:ea typeface="Open Sans Semibold"/>
                <a:cs typeface="Open Sans Semibold"/>
              </a:rPr>
              <a:t>|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	historical archives...</a:t>
            </a:r>
            <a:endParaRPr lang="en-GB" noProof="0">
              <a:solidFill>
                <a:srgbClr val="003AFF"/>
              </a:solidFill>
              <a:latin typeface="Open Sans Semibold"/>
              <a:ea typeface="Open Sans Semibold"/>
              <a:cs typeface="Open Sans Semibold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24F1B8D-B056-AAEC-2DF2-7C2E2508A4E5}"/>
              </a:ext>
            </a:extLst>
          </p:cNvPr>
          <p:cNvSpPr/>
          <p:nvPr/>
        </p:nvSpPr>
        <p:spPr>
          <a:xfrm>
            <a:off x="7216067" y="8517398"/>
            <a:ext cx="4975933" cy="4446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 algn="l">
              <a:spcBef>
                <a:spcPts val="800"/>
              </a:spcBef>
              <a:buClr>
                <a:schemeClr val="accent2"/>
              </a:buClr>
              <a:buSzPct val="200000"/>
              <a:buFont typeface="Open Sans" panose="020B0606030504020204" pitchFamily="34" charset="0"/>
              <a:buChar char="›"/>
            </a:pPr>
            <a:endParaRPr lang="en-GB" sz="2000" noProof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BB04A5-289F-4C75-327A-A1EE446D8213}"/>
              </a:ext>
            </a:extLst>
          </p:cNvPr>
          <p:cNvSpPr/>
          <p:nvPr/>
        </p:nvSpPr>
        <p:spPr>
          <a:xfrm>
            <a:off x="442913" y="2161547"/>
            <a:ext cx="3376612" cy="47165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>
              <a:spcBef>
                <a:spcPts val="800"/>
              </a:spcBef>
              <a:buClr>
                <a:schemeClr val="tx1"/>
              </a:buClr>
              <a:buSzPct val="150000"/>
              <a:buFont typeface="Open Sans" panose="020B0606030504020204" pitchFamily="34" charset="0"/>
              <a:buChar char="›"/>
            </a:pPr>
            <a:r>
              <a:rPr lang="en-GB" b="1">
                <a:solidFill>
                  <a:schemeClr val="tx1"/>
                </a:solidFill>
              </a:rPr>
              <a:t>Thousands of newspaper issues spanning over 300 years</a:t>
            </a:r>
            <a:endParaRPr lang="en-GB" b="1" noProof="0">
              <a:solidFill>
                <a:schemeClr val="tx1"/>
              </a:solidFill>
            </a:endParaRPr>
          </a:p>
          <a:p>
            <a:pPr marL="285750" indent="-285750">
              <a:spcBef>
                <a:spcPts val="800"/>
              </a:spcBef>
              <a:buClr>
                <a:schemeClr val="tx1"/>
              </a:buClr>
              <a:buSzPct val="150000"/>
              <a:buFont typeface="Open Sans" panose="020B0606030504020204" pitchFamily="34" charset="0"/>
              <a:buChar char="›"/>
            </a:pPr>
            <a:r>
              <a:rPr lang="en-GB">
                <a:solidFill>
                  <a:schemeClr val="tx1"/>
                </a:solidFill>
              </a:rPr>
              <a:t>Millions of pages</a:t>
            </a:r>
            <a:endParaRPr lang="en-GB" noProof="0">
              <a:solidFill>
                <a:schemeClr val="bg1">
                  <a:lumMod val="50000"/>
                </a:schemeClr>
              </a:solidFill>
              <a:ea typeface="Open Sans"/>
              <a:cs typeface="Open Sans"/>
            </a:endParaRPr>
          </a:p>
          <a:p>
            <a:pPr marL="285750" indent="-285750">
              <a:spcBef>
                <a:spcPts val="800"/>
              </a:spcBef>
              <a:buClr>
                <a:schemeClr val="tx1"/>
              </a:buClr>
              <a:buSzPct val="150000"/>
              <a:buFont typeface="Open Sans" panose="020B0606030504020204" pitchFamily="34" charset="0"/>
              <a:buChar char="›"/>
            </a:pPr>
            <a:r>
              <a:rPr lang="en-GB">
                <a:solidFill>
                  <a:schemeClr val="tx1"/>
                </a:solidFill>
              </a:rPr>
              <a:t>12</a:t>
            </a:r>
            <a:r>
              <a:rPr lang="en-GB" noProof="0">
                <a:solidFill>
                  <a:schemeClr val="tx1"/>
                </a:solidFill>
              </a:rPr>
              <a:t> tb of raw images –&gt; 1 image = 1 page</a:t>
            </a:r>
            <a:endParaRPr lang="en-GB" noProof="0">
              <a:solidFill>
                <a:schemeClr val="bg1">
                  <a:lumMod val="50000"/>
                </a:schemeClr>
              </a:solidFill>
            </a:endParaRPr>
          </a:p>
          <a:p>
            <a:pPr algn="l">
              <a:spcBef>
                <a:spcPts val="800"/>
              </a:spcBef>
            </a:pPr>
            <a:endParaRPr lang="en-GB" noProof="0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01B5133-9B7D-F242-ADB6-4AF2C8390A00}"/>
              </a:ext>
            </a:extLst>
          </p:cNvPr>
          <p:cNvSpPr/>
          <p:nvPr/>
        </p:nvSpPr>
        <p:spPr>
          <a:xfrm>
            <a:off x="442913" y="1516569"/>
            <a:ext cx="3342828" cy="385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108000" bIns="108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003AFF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Meet our data: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24C9D1E-685C-DE89-CAB7-8EE6992FA8B6}"/>
              </a:ext>
            </a:extLst>
          </p:cNvPr>
          <p:cNvSpPr/>
          <p:nvPr/>
        </p:nvSpPr>
        <p:spPr>
          <a:xfrm>
            <a:off x="4998656" y="1516569"/>
            <a:ext cx="8011014" cy="385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108000" bIns="108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srgbClr val="003A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BE1EFA-F1CF-F781-E622-8BC2E4678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330" y="2161547"/>
            <a:ext cx="2329055" cy="7884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56D0384-74E7-5AC6-FABE-B62F096FC1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890" y="1524827"/>
            <a:ext cx="2680499" cy="206192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56989A5-B7F9-42FE-F092-897BB5BED8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067" y="1979527"/>
            <a:ext cx="1152522" cy="1152522"/>
          </a:xfrm>
          <a:prstGeom prst="rect">
            <a:avLst/>
          </a:prstGeom>
        </p:spPr>
      </p:pic>
      <p:sp>
        <p:nvSpPr>
          <p:cNvPr id="26" name="Cross 25">
            <a:extLst>
              <a:ext uri="{FF2B5EF4-FFF2-40B4-BE49-F238E27FC236}">
                <a16:creationId xmlns:a16="http://schemas.microsoft.com/office/drawing/2014/main" id="{5B62CBCF-7DDD-C895-8B4F-E9A5543FC524}"/>
              </a:ext>
            </a:extLst>
          </p:cNvPr>
          <p:cNvSpPr/>
          <p:nvPr/>
        </p:nvSpPr>
        <p:spPr>
          <a:xfrm>
            <a:off x="7434943" y="2161547"/>
            <a:ext cx="729343" cy="788482"/>
          </a:xfrm>
          <a:prstGeom prst="plus">
            <a:avLst>
              <a:gd name="adj" fmla="val 354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CH">
              <a:solidFill>
                <a:schemeClr val="bg1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1C9FD4C-3920-93B2-2066-8829A91587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177" y="3235182"/>
            <a:ext cx="5169934" cy="322150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F094F6B-6D0E-4C24-F4AA-85AFF9C311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75" y="4072800"/>
            <a:ext cx="2751366" cy="171444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A5B1076-BA99-4A20-0F46-D200DDF873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658" y="2938103"/>
            <a:ext cx="2521255" cy="36033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4F89F72-8004-7245-2260-143A957F30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465" y="3829615"/>
            <a:ext cx="1788898" cy="25566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7CD273C-E86B-ABCE-3A09-BCF078F837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534" y="4363305"/>
            <a:ext cx="4709553" cy="15151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461ECFA-E665-1C69-67D5-AC9D22F0ED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9068" y="4540710"/>
            <a:ext cx="2733826" cy="8795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6493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3A131-1FCE-1360-D543-F9F36CD9E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D3AE3-E2DA-B620-B1A0-D625BF430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>
                <a:latin typeface="Open Sans Semibold"/>
                <a:ea typeface="Open Sans Semibold"/>
                <a:cs typeface="Open Sans Semibold"/>
              </a:rPr>
              <a:t>Motivation|	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Why document cleaning is not always straightforward	 		        </a:t>
            </a:r>
            <a:r>
              <a:rPr lang="en-GB" sz="10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             </a:t>
            </a:r>
            <a:r>
              <a:rPr lang="en-GB">
                <a:latin typeface="Open Sans Semibold"/>
                <a:ea typeface="Open Sans Semibold"/>
                <a:cs typeface="Open Sans Semibold"/>
              </a:rPr>
              <a:t>|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	An OCR text corrector use-case</a:t>
            </a:r>
            <a:endParaRPr lang="en-GB" noProof="0">
              <a:solidFill>
                <a:srgbClr val="003AFF"/>
              </a:solidFill>
              <a:latin typeface="Open Sans Semibold"/>
              <a:ea typeface="Open Sans Semibold"/>
              <a:cs typeface="Open Sans Semibold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9AB92E6-F121-8D6F-556A-3C835024F60A}"/>
              </a:ext>
            </a:extLst>
          </p:cNvPr>
          <p:cNvSpPr/>
          <p:nvPr/>
        </p:nvSpPr>
        <p:spPr>
          <a:xfrm>
            <a:off x="7216067" y="8517398"/>
            <a:ext cx="4975933" cy="4446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 algn="l">
              <a:spcBef>
                <a:spcPts val="800"/>
              </a:spcBef>
              <a:buClr>
                <a:schemeClr val="accent2"/>
              </a:buClr>
              <a:buSzPct val="200000"/>
              <a:buFont typeface="Open Sans" panose="020B0606030504020204" pitchFamily="34" charset="0"/>
              <a:buChar char="›"/>
            </a:pPr>
            <a:endParaRPr lang="en-GB" sz="2000" noProof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533E246-848A-CB42-4A72-D07E44B1F036}"/>
              </a:ext>
            </a:extLst>
          </p:cNvPr>
          <p:cNvSpPr/>
          <p:nvPr/>
        </p:nvSpPr>
        <p:spPr>
          <a:xfrm>
            <a:off x="-1" y="1442250"/>
            <a:ext cx="2678982" cy="50038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l">
              <a:spcBef>
                <a:spcPts val="800"/>
              </a:spcBef>
            </a:pPr>
            <a:endParaRPr lang="en-GB" noProof="0">
              <a:solidFill>
                <a:schemeClr val="bg1"/>
              </a:solidFill>
            </a:endParaRPr>
          </a:p>
        </p:txBody>
      </p:sp>
      <p:sp>
        <p:nvSpPr>
          <p:cNvPr id="13" name="Titre 1">
            <a:extLst>
              <a:ext uri="{FF2B5EF4-FFF2-40B4-BE49-F238E27FC236}">
                <a16:creationId xmlns:a16="http://schemas.microsoft.com/office/drawing/2014/main" id="{739E0E8D-0B49-C7AC-5921-2E24F6038077}"/>
              </a:ext>
            </a:extLst>
          </p:cNvPr>
          <p:cNvSpPr txBox="1">
            <a:spLocks/>
          </p:cNvSpPr>
          <p:nvPr/>
        </p:nvSpPr>
        <p:spPr bwMode="gray">
          <a:xfrm>
            <a:off x="407910" y="1651866"/>
            <a:ext cx="2095709" cy="43044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 cap="none" baseline="0">
                <a:solidFill>
                  <a:schemeClr val="tx2"/>
                </a:solidFill>
                <a:latin typeface="Open Sans Semibold" panose="020B0604020202020204" pitchFamily="34" charset="0"/>
                <a:ea typeface="Open Sans Semibold" panose="020B0604020202020204" pitchFamily="34" charset="0"/>
                <a:cs typeface="Open Sans Semibold" panose="020B0604020202020204" pitchFamily="34" charset="0"/>
              </a:defRPr>
            </a:lvl1pPr>
          </a:lstStyle>
          <a:p>
            <a:pPr marL="285750" indent="-285750">
              <a:buClr>
                <a:schemeClr val="tx2"/>
              </a:buClr>
              <a:buSzPct val="150000"/>
              <a:buFont typeface="Prompt" panose="00000500000000000000" pitchFamily="2" charset="-34"/>
              <a:buChar char="›"/>
            </a:pPr>
            <a:r>
              <a:rPr lang="en-US" sz="1800" b="0">
                <a:solidFill>
                  <a:schemeClr val="tx1"/>
                </a:solidFill>
                <a:latin typeface="+mn-lt"/>
                <a:ea typeface="Open Sans Semibold"/>
                <a:cs typeface="Open Sans Semibold"/>
              </a:rPr>
              <a:t>Post-OCR text correction is an essential step to improve the quality of our corpus</a:t>
            </a:r>
            <a:endParaRPr lang="en-US" sz="1800" b="0">
              <a:solidFill>
                <a:schemeClr val="bg1">
                  <a:lumMod val="50000"/>
                </a:schemeClr>
              </a:solidFill>
              <a:latin typeface="+mn-lt"/>
              <a:ea typeface="Open Sans Semibold"/>
              <a:cs typeface="Open Sans Semibold"/>
            </a:endParaRPr>
          </a:p>
          <a:p>
            <a:pPr marL="285750" indent="-285750">
              <a:buClr>
                <a:schemeClr val="tx2"/>
              </a:buClr>
              <a:buSzPct val="150000"/>
              <a:buFont typeface="Prompt" panose="00000500000000000000" pitchFamily="2" charset="-34"/>
              <a:buChar char="›"/>
            </a:pPr>
            <a:endParaRPr lang="en-US" sz="1800" b="0">
              <a:solidFill>
                <a:schemeClr val="tx1"/>
              </a:solidFill>
              <a:latin typeface="+mn-lt"/>
              <a:ea typeface="Open Sans Semibold"/>
              <a:cs typeface="Open Sans Semibold"/>
            </a:endParaRPr>
          </a:p>
          <a:p>
            <a:pPr marL="285750" indent="-285750">
              <a:buClr>
                <a:schemeClr val="tx2"/>
              </a:buClr>
              <a:buSzPct val="150000"/>
              <a:buFont typeface="Prompt" panose="00000500000000000000" pitchFamily="2" charset="-34"/>
              <a:buChar char="›"/>
            </a:pPr>
            <a:r>
              <a:rPr lang="en-US" sz="1800" b="0">
                <a:solidFill>
                  <a:schemeClr val="tx1"/>
                </a:solidFill>
                <a:latin typeface="+mn-lt"/>
                <a:ea typeface="Open Sans Semibold"/>
                <a:cs typeface="Open Sans Semibold"/>
              </a:rPr>
              <a:t>Traditional correction tools often neglect linguistic shifts</a:t>
            </a:r>
          </a:p>
          <a:p>
            <a:pPr marL="285750" indent="-285750">
              <a:buClr>
                <a:schemeClr val="tx2"/>
              </a:buClr>
              <a:buSzPct val="150000"/>
              <a:buFont typeface="Prompt" panose="00000500000000000000" pitchFamily="2" charset="-34"/>
              <a:buChar char="›"/>
            </a:pPr>
            <a:endParaRPr lang="en-GB" sz="1800" b="0">
              <a:solidFill>
                <a:schemeClr val="tx1"/>
              </a:solidFill>
              <a:latin typeface="+mn-lt"/>
              <a:ea typeface="Open Sans Semibold"/>
              <a:cs typeface="Open Sans Semibold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F0539C-9AE8-DB49-53FB-329EC232F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465" y="1651866"/>
            <a:ext cx="7560527" cy="987039"/>
          </a:xfrm>
          <a:prstGeom prst="rect">
            <a:avLst/>
          </a:prstGeom>
          <a:ln>
            <a:solidFill>
              <a:schemeClr val="accent6">
                <a:lumMod val="10000"/>
              </a:schemeClr>
            </a:solidFill>
          </a:ln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7ACA0266-CD42-89E8-5CDF-A8839294E587}"/>
              </a:ext>
            </a:extLst>
          </p:cNvPr>
          <p:cNvSpPr/>
          <p:nvPr/>
        </p:nvSpPr>
        <p:spPr>
          <a:xfrm>
            <a:off x="10066365" y="1651866"/>
            <a:ext cx="250371" cy="36557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CH">
              <a:solidFill>
                <a:schemeClr val="bg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554769D-DA41-EF74-ED0E-59AFCC4F12DE}"/>
              </a:ext>
            </a:extLst>
          </p:cNvPr>
          <p:cNvSpPr/>
          <p:nvPr/>
        </p:nvSpPr>
        <p:spPr>
          <a:xfrm>
            <a:off x="5436082" y="1919474"/>
            <a:ext cx="250371" cy="28076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CH">
              <a:solidFill>
                <a:schemeClr val="bg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68E9408-8F06-5EA5-8EFE-2471DCEF5304}"/>
              </a:ext>
            </a:extLst>
          </p:cNvPr>
          <p:cNvSpPr/>
          <p:nvPr/>
        </p:nvSpPr>
        <p:spPr>
          <a:xfrm>
            <a:off x="8770964" y="2262861"/>
            <a:ext cx="402772" cy="280760"/>
          </a:xfrm>
          <a:prstGeom prst="ellipse">
            <a:avLst/>
          </a:prstGeom>
          <a:noFill/>
          <a:ln w="57150">
            <a:solidFill>
              <a:srgbClr val="03C7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CH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8D2214F-75F7-8789-ED08-B4474CFCB9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465" y="3703254"/>
            <a:ext cx="7772400" cy="1186625"/>
          </a:xfrm>
          <a:prstGeom prst="rect">
            <a:avLst/>
          </a:prstGeom>
          <a:ln>
            <a:solidFill>
              <a:schemeClr val="accent6">
                <a:lumMod val="10000"/>
              </a:schemeClr>
            </a:solidFill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C25C53C-6FCB-2370-2816-AE8848AAFF9E}"/>
              </a:ext>
            </a:extLst>
          </p:cNvPr>
          <p:cNvSpPr txBox="1"/>
          <p:nvPr/>
        </p:nvSpPr>
        <p:spPr>
          <a:xfrm>
            <a:off x="3017465" y="2713779"/>
            <a:ext cx="8061352" cy="830997"/>
          </a:xfrm>
          <a:prstGeom prst="rect">
            <a:avLst/>
          </a:prstGeom>
          <a:noFill/>
          <a:ln>
            <a:solidFill>
              <a:schemeClr val="accent6">
                <a:lumMod val="10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800"/>
              </a:spcBef>
              <a:buClrTx/>
            </a:pPr>
            <a:r>
              <a:rPr lang="en-CH">
                <a:solidFill>
                  <a:schemeClr val="tx1"/>
                </a:solidFill>
              </a:rPr>
              <a:t>12. On offre à vendre deux grands chevaux noirs pour la voiture qui </a:t>
            </a:r>
            <a:r>
              <a:rPr lang="en-CH">
                <a:solidFill>
                  <a:schemeClr val="tx1"/>
                </a:solidFill>
                <a:highlight>
                  <a:srgbClr val="FF0000"/>
                </a:highlight>
              </a:rPr>
              <a:t>s</a:t>
            </a:r>
            <a:r>
              <a:rPr lang="en-CH">
                <a:solidFill>
                  <a:schemeClr val="tx1"/>
                </a:solidFill>
              </a:rPr>
              <a:t>ont</a:t>
            </a:r>
            <a:br>
              <a:rPr lang="en-CH">
                <a:solidFill>
                  <a:schemeClr val="tx1"/>
                </a:solidFill>
              </a:rPr>
            </a:br>
            <a:r>
              <a:rPr lang="en-GB"/>
              <a:t>d</a:t>
            </a:r>
            <a:r>
              <a:rPr lang="en-CH"/>
              <a:t>éjà </a:t>
            </a:r>
            <a:r>
              <a:rPr lang="en-CH">
                <a:highlight>
                  <a:srgbClr val="03C7FD"/>
                </a:highlight>
              </a:rPr>
              <a:t>a</a:t>
            </a:r>
            <a:r>
              <a:rPr lang="en-CH"/>
              <a:t>gés, de plus diver</a:t>
            </a:r>
            <a:r>
              <a:rPr lang="en-CH">
                <a:highlight>
                  <a:srgbClr val="FF0000"/>
                </a:highlight>
              </a:rPr>
              <a:t>s</a:t>
            </a:r>
            <a:r>
              <a:rPr lang="en-CH"/>
              <a:t>es voitures de différente gradeur que l’on aura à </a:t>
            </a:r>
            <a:br>
              <a:rPr lang="en-CH"/>
            </a:br>
            <a:r>
              <a:rPr lang="en-CH"/>
              <a:t>très bon compte. On s’adr. </a:t>
            </a:r>
            <a:r>
              <a:rPr lang="en-GB"/>
              <a:t>à Mr le Capitaine De </a:t>
            </a:r>
            <a:r>
              <a:rPr lang="en-GB" err="1"/>
              <a:t>Middes</a:t>
            </a:r>
            <a:r>
              <a:rPr lang="en-GB"/>
              <a:t> </a:t>
            </a:r>
            <a:r>
              <a:rPr lang="en-GB">
                <a:highlight>
                  <a:srgbClr val="03C7FD"/>
                </a:highlight>
              </a:rPr>
              <a:t>a</a:t>
            </a:r>
            <a:r>
              <a:rPr lang="en-GB"/>
              <a:t> </a:t>
            </a:r>
            <a:r>
              <a:rPr lang="en-GB" err="1"/>
              <a:t>Dorigny</a:t>
            </a:r>
            <a:r>
              <a:rPr lang="en-GB"/>
              <a:t>.</a:t>
            </a:r>
            <a:endParaRPr lang="en-CH">
              <a:solidFill>
                <a:schemeClr val="tx1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F940AA1-C384-56BE-CCDD-1935D86B099B}"/>
              </a:ext>
            </a:extLst>
          </p:cNvPr>
          <p:cNvSpPr/>
          <p:nvPr/>
        </p:nvSpPr>
        <p:spPr>
          <a:xfrm>
            <a:off x="3480115" y="1897283"/>
            <a:ext cx="250371" cy="280760"/>
          </a:xfrm>
          <a:prstGeom prst="ellipse">
            <a:avLst/>
          </a:prstGeom>
          <a:noFill/>
          <a:ln w="57150">
            <a:solidFill>
              <a:srgbClr val="03C7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CH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C6FA71F-4862-3886-BCA3-44CA3DD4B4B4}"/>
              </a:ext>
            </a:extLst>
          </p:cNvPr>
          <p:cNvSpPr txBox="1"/>
          <p:nvPr/>
        </p:nvSpPr>
        <p:spPr>
          <a:xfrm>
            <a:off x="3017465" y="5036070"/>
            <a:ext cx="8230857" cy="1384995"/>
          </a:xfrm>
          <a:prstGeom prst="rect">
            <a:avLst/>
          </a:prstGeom>
          <a:noFill/>
          <a:ln>
            <a:solidFill>
              <a:schemeClr val="accent6">
                <a:lumMod val="10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800"/>
              </a:spcBef>
              <a:buClrTx/>
            </a:pPr>
            <a:r>
              <a:rPr lang="en-CH"/>
              <a:t>6</a:t>
            </a:r>
            <a:r>
              <a:rPr lang="en-CH">
                <a:solidFill>
                  <a:schemeClr val="tx1"/>
                </a:solidFill>
              </a:rPr>
              <a:t>. </a:t>
            </a:r>
            <a:r>
              <a:rPr lang="fr-CH">
                <a:solidFill>
                  <a:schemeClr val="tx1"/>
                </a:solidFill>
              </a:rPr>
              <a:t>Les per</a:t>
            </a:r>
            <a:r>
              <a:rPr lang="fr-CH">
                <a:solidFill>
                  <a:schemeClr val="tx1"/>
                </a:solidFill>
                <a:highlight>
                  <a:srgbClr val="FF0000"/>
                </a:highlight>
              </a:rPr>
              <a:t>s</a:t>
            </a:r>
            <a:r>
              <a:rPr lang="fr-CH">
                <a:solidFill>
                  <a:schemeClr val="tx1"/>
                </a:solidFill>
              </a:rPr>
              <a:t>onnes à qui les Sieurs François Gra</a:t>
            </a:r>
            <a:r>
              <a:rPr lang="fr-CH">
                <a:solidFill>
                  <a:schemeClr val="tx1"/>
                </a:solidFill>
                <a:highlight>
                  <a:srgbClr val="FF0000"/>
                </a:highlight>
              </a:rPr>
              <a:t>ss</a:t>
            </a:r>
            <a:r>
              <a:rPr lang="fr-CH">
                <a:solidFill>
                  <a:schemeClr val="tx1"/>
                </a:solidFill>
              </a:rPr>
              <a:t>et &amp; Comp. Libraires </a:t>
            </a:r>
            <a:r>
              <a:rPr lang="fr-CH">
                <a:solidFill>
                  <a:schemeClr val="tx1"/>
                </a:solidFill>
                <a:highlight>
                  <a:srgbClr val="FF0000"/>
                </a:highlight>
              </a:rPr>
              <a:t>s</a:t>
            </a:r>
            <a:r>
              <a:rPr lang="fr-CH">
                <a:solidFill>
                  <a:schemeClr val="tx1"/>
                </a:solidFill>
              </a:rPr>
              <a:t>ur</a:t>
            </a:r>
            <a:br>
              <a:rPr lang="fr-CH">
                <a:solidFill>
                  <a:schemeClr val="tx1"/>
                </a:solidFill>
              </a:rPr>
            </a:br>
            <a:r>
              <a:rPr lang="fr-CH">
                <a:solidFill>
                  <a:schemeClr val="tx1"/>
                </a:solidFill>
              </a:rPr>
              <a:t>la place de </a:t>
            </a:r>
            <a:r>
              <a:rPr lang="fr-CH"/>
              <a:t>St. François, pourr</a:t>
            </a:r>
            <a:r>
              <a:rPr lang="fr-CH">
                <a:highlight>
                  <a:srgbClr val="03C7FD"/>
                </a:highlight>
              </a:rPr>
              <a:t>ai</a:t>
            </a:r>
            <a:r>
              <a:rPr lang="fr-CH"/>
              <a:t>ent avoir pr</a:t>
            </a:r>
            <a:r>
              <a:rPr lang="fr-CH">
                <a:solidFill>
                  <a:schemeClr val="bg2">
                    <a:lumMod val="10000"/>
                  </a:schemeClr>
                </a:solidFill>
                <a:highlight>
                  <a:srgbClr val="03C7FD"/>
                </a:highlight>
              </a:rPr>
              <a:t>ê</a:t>
            </a:r>
            <a:r>
              <a:rPr lang="fr-CH"/>
              <a:t>té le Catalogue de la biblioth</a:t>
            </a:r>
            <a:r>
              <a:rPr lang="fr-CH">
                <a:highlight>
                  <a:srgbClr val="03C7FD"/>
                </a:highlight>
              </a:rPr>
              <a:t>è</a:t>
            </a:r>
            <a:r>
              <a:rPr lang="fr-CH"/>
              <a:t>que</a:t>
            </a:r>
            <a:br>
              <a:rPr lang="fr-CH"/>
            </a:br>
            <a:r>
              <a:rPr lang="fr-CH"/>
              <a:t>de l’E</a:t>
            </a:r>
            <a:r>
              <a:rPr lang="fr-CH">
                <a:highlight>
                  <a:srgbClr val="FF0000"/>
                </a:highlight>
              </a:rPr>
              <a:t>s</a:t>
            </a:r>
            <a:r>
              <a:rPr lang="fr-CH"/>
              <a:t>curial, en latin, un volume in-folio, &amp; le tome premier de l’</a:t>
            </a:r>
            <a:r>
              <a:rPr lang="fr-CH" err="1"/>
              <a:t>Encyclopedie</a:t>
            </a:r>
            <a:r>
              <a:rPr lang="fr-CH"/>
              <a:t>,</a:t>
            </a:r>
            <a:br>
              <a:rPr lang="fr-CH"/>
            </a:br>
            <a:r>
              <a:rPr lang="fr-CH"/>
              <a:t>de l’édition d’Yverdon, format in quarto, </a:t>
            </a:r>
            <a:r>
              <a:rPr lang="fr-CH">
                <a:highlight>
                  <a:srgbClr val="FF0000"/>
                </a:highlight>
              </a:rPr>
              <a:t>s</a:t>
            </a:r>
            <a:r>
              <a:rPr lang="fr-CH"/>
              <a:t>ont priées de les renvoyer </a:t>
            </a:r>
            <a:r>
              <a:rPr lang="fr-CH" err="1"/>
              <a:t>ince</a:t>
            </a:r>
            <a:r>
              <a:rPr lang="fr-CH" err="1">
                <a:highlight>
                  <a:srgbClr val="FF0000"/>
                </a:highlight>
              </a:rPr>
              <a:t>s</a:t>
            </a:r>
            <a:r>
              <a:rPr lang="fr-CH"/>
              <a:t>-</a:t>
            </a:r>
            <a:br>
              <a:rPr lang="fr-CH"/>
            </a:br>
            <a:r>
              <a:rPr lang="fr-CH" err="1">
                <a:highlight>
                  <a:srgbClr val="FF0000"/>
                </a:highlight>
              </a:rPr>
              <a:t>s</a:t>
            </a:r>
            <a:r>
              <a:rPr lang="fr-CH" err="1"/>
              <a:t>amment</a:t>
            </a:r>
            <a:r>
              <a:rPr lang="fr-CH"/>
              <a:t> dans leur maga</a:t>
            </a:r>
            <a:r>
              <a:rPr lang="fr-CH">
                <a:highlight>
                  <a:srgbClr val="03C7FD"/>
                </a:highlight>
              </a:rPr>
              <a:t>s</a:t>
            </a:r>
            <a:r>
              <a:rPr lang="fr-CH"/>
              <a:t>in; on leur en </a:t>
            </a:r>
            <a:r>
              <a:rPr lang="fr-CH">
                <a:highlight>
                  <a:srgbClr val="FF0000"/>
                </a:highlight>
              </a:rPr>
              <a:t>s</a:t>
            </a:r>
            <a:r>
              <a:rPr lang="fr-CH"/>
              <a:t>era très obligé</a:t>
            </a:r>
            <a:r>
              <a:rPr lang="fr-CH">
                <a:highlight>
                  <a:srgbClr val="03C7FD"/>
                </a:highlight>
              </a:rPr>
              <a:t>s</a:t>
            </a:r>
            <a:endParaRPr lang="en-CH">
              <a:solidFill>
                <a:schemeClr val="tx1"/>
              </a:solidFill>
              <a:highlight>
                <a:srgbClr val="03C7FD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1156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7" grpId="0" animBg="1"/>
      <p:bldP spid="21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D499C-FD81-5580-D3E5-868CC6FA3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9EC0C7-631D-2237-F78D-6B992A5A8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>
                <a:latin typeface="Open Sans Semibold"/>
                <a:ea typeface="Open Sans Semibold"/>
                <a:cs typeface="Open Sans Semibold"/>
              </a:rPr>
              <a:t>Motivation|	</a:t>
            </a:r>
            <a:r>
              <a:rPr lang="en-GB" noProof="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D</a:t>
            </a:r>
            <a:r>
              <a:rPr lang="en-GB" err="1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ifferent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segments benefit differently by text corrections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115D11-D4FD-2F55-5738-7812789275A1}"/>
              </a:ext>
            </a:extLst>
          </p:cNvPr>
          <p:cNvSpPr/>
          <p:nvPr/>
        </p:nvSpPr>
        <p:spPr>
          <a:xfrm>
            <a:off x="7216067" y="8517398"/>
            <a:ext cx="4975933" cy="4446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 algn="l">
              <a:spcBef>
                <a:spcPts val="800"/>
              </a:spcBef>
              <a:buClr>
                <a:schemeClr val="accent2"/>
              </a:buClr>
              <a:buSzPct val="200000"/>
              <a:buFont typeface="Open Sans" panose="020B0606030504020204" pitchFamily="34" charset="0"/>
              <a:buChar char="›"/>
            </a:pPr>
            <a:endParaRPr lang="en-GB" sz="2000" noProof="0">
              <a:solidFill>
                <a:schemeClr val="tx1"/>
              </a:solidFill>
            </a:endParaRPr>
          </a:p>
        </p:txBody>
      </p:sp>
      <p:sp>
        <p:nvSpPr>
          <p:cNvPr id="7" name="Horizontal Scroll 6">
            <a:extLst>
              <a:ext uri="{FF2B5EF4-FFF2-40B4-BE49-F238E27FC236}">
                <a16:creationId xmlns:a16="http://schemas.microsoft.com/office/drawing/2014/main" id="{7D907943-9231-4755-EA6D-33F9D9D565BB}"/>
              </a:ext>
            </a:extLst>
          </p:cNvPr>
          <p:cNvSpPr/>
          <p:nvPr/>
        </p:nvSpPr>
        <p:spPr>
          <a:xfrm>
            <a:off x="649355" y="2973391"/>
            <a:ext cx="2478161" cy="1467679"/>
          </a:xfrm>
          <a:prstGeom prst="horizontalScroll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 sz="1200">
                <a:solidFill>
                  <a:schemeClr val="bg1"/>
                </a:solidFill>
              </a:rPr>
              <a:t>Segment A</a:t>
            </a:r>
          </a:p>
          <a:p>
            <a:pPr algn="l">
              <a:spcBef>
                <a:spcPts val="800"/>
              </a:spcBef>
            </a:pPr>
            <a:r>
              <a:rPr lang="en-GB" sz="1200">
                <a:solidFill>
                  <a:schemeClr val="bg1"/>
                </a:solidFill>
              </a:rPr>
              <a:t>C</a:t>
            </a:r>
            <a:r>
              <a:rPr lang="en-CH" sz="1200">
                <a:solidFill>
                  <a:schemeClr val="bg1"/>
                </a:solidFill>
              </a:rPr>
              <a:t>orrections: 4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Overcorrections: 1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CER improvement: 0.3%</a:t>
            </a:r>
          </a:p>
        </p:txBody>
      </p:sp>
      <p:sp>
        <p:nvSpPr>
          <p:cNvPr id="8" name="Horizontal Scroll 7">
            <a:extLst>
              <a:ext uri="{FF2B5EF4-FFF2-40B4-BE49-F238E27FC236}">
                <a16:creationId xmlns:a16="http://schemas.microsoft.com/office/drawing/2014/main" id="{5B8AA34B-0D82-2E7B-F97E-DD5C4E65A372}"/>
              </a:ext>
            </a:extLst>
          </p:cNvPr>
          <p:cNvSpPr/>
          <p:nvPr/>
        </p:nvSpPr>
        <p:spPr>
          <a:xfrm>
            <a:off x="2471528" y="1449388"/>
            <a:ext cx="2478162" cy="1467680"/>
          </a:xfrm>
          <a:prstGeom prst="horizontalScroll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 sz="1200">
                <a:solidFill>
                  <a:schemeClr val="bg1"/>
                </a:solidFill>
              </a:rPr>
              <a:t>Segment B</a:t>
            </a:r>
          </a:p>
          <a:p>
            <a:pPr algn="l">
              <a:spcBef>
                <a:spcPts val="800"/>
              </a:spcBef>
            </a:pPr>
            <a:r>
              <a:rPr lang="en-GB" sz="1200">
                <a:solidFill>
                  <a:schemeClr val="bg1"/>
                </a:solidFill>
              </a:rPr>
              <a:t>C</a:t>
            </a:r>
            <a:r>
              <a:rPr lang="en-CH" sz="1200">
                <a:solidFill>
                  <a:schemeClr val="bg1"/>
                </a:solidFill>
              </a:rPr>
              <a:t>orrections: 8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Overcorrections: 2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CER improvement: 0.6%</a:t>
            </a:r>
          </a:p>
        </p:txBody>
      </p:sp>
      <p:sp>
        <p:nvSpPr>
          <p:cNvPr id="15" name="Horizontal Scroll 14">
            <a:extLst>
              <a:ext uri="{FF2B5EF4-FFF2-40B4-BE49-F238E27FC236}">
                <a16:creationId xmlns:a16="http://schemas.microsoft.com/office/drawing/2014/main" id="{F25F457C-9EEA-4FBD-A915-801FB0253E2C}"/>
              </a:ext>
            </a:extLst>
          </p:cNvPr>
          <p:cNvSpPr/>
          <p:nvPr/>
        </p:nvSpPr>
        <p:spPr>
          <a:xfrm>
            <a:off x="4058476" y="2870686"/>
            <a:ext cx="2358888" cy="1467679"/>
          </a:xfrm>
          <a:prstGeom prst="horizontalScroll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 sz="1200">
                <a:solidFill>
                  <a:schemeClr val="bg1"/>
                </a:solidFill>
              </a:rPr>
              <a:t>Segment C</a:t>
            </a:r>
          </a:p>
          <a:p>
            <a:pPr algn="l">
              <a:spcBef>
                <a:spcPts val="800"/>
              </a:spcBef>
            </a:pPr>
            <a:r>
              <a:rPr lang="en-GB" sz="1200">
                <a:solidFill>
                  <a:schemeClr val="bg1"/>
                </a:solidFill>
              </a:rPr>
              <a:t>C</a:t>
            </a:r>
            <a:r>
              <a:rPr lang="en-CH" sz="1200">
                <a:solidFill>
                  <a:schemeClr val="bg1"/>
                </a:solidFill>
              </a:rPr>
              <a:t>orrections: 12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Overcorrections: 0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CER improvement: 2%</a:t>
            </a:r>
          </a:p>
        </p:txBody>
      </p:sp>
      <p:sp>
        <p:nvSpPr>
          <p:cNvPr id="16" name="Horizontal Scroll 15">
            <a:extLst>
              <a:ext uri="{FF2B5EF4-FFF2-40B4-BE49-F238E27FC236}">
                <a16:creationId xmlns:a16="http://schemas.microsoft.com/office/drawing/2014/main" id="{174FC1B5-E921-24D1-684E-16B5E5950C7B}"/>
              </a:ext>
            </a:extLst>
          </p:cNvPr>
          <p:cNvSpPr/>
          <p:nvPr/>
        </p:nvSpPr>
        <p:spPr>
          <a:xfrm>
            <a:off x="5880650" y="1411751"/>
            <a:ext cx="2478162" cy="1542954"/>
          </a:xfrm>
          <a:prstGeom prst="horizontalScroll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 sz="1200">
                <a:solidFill>
                  <a:schemeClr val="bg1"/>
                </a:solidFill>
              </a:rPr>
              <a:t>Segment D</a:t>
            </a:r>
          </a:p>
          <a:p>
            <a:pPr algn="l">
              <a:spcBef>
                <a:spcPts val="800"/>
              </a:spcBef>
            </a:pPr>
            <a:r>
              <a:rPr lang="en-GB" sz="1200">
                <a:solidFill>
                  <a:schemeClr val="bg1"/>
                </a:solidFill>
              </a:rPr>
              <a:t>C</a:t>
            </a:r>
            <a:r>
              <a:rPr lang="en-CH" sz="1200">
                <a:solidFill>
                  <a:schemeClr val="bg1"/>
                </a:solidFill>
              </a:rPr>
              <a:t>orrections: 1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Overcorrections: 10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CER improvement: -3%</a:t>
            </a:r>
          </a:p>
        </p:txBody>
      </p:sp>
      <p:sp>
        <p:nvSpPr>
          <p:cNvPr id="19" name="Horizontal Scroll 18">
            <a:extLst>
              <a:ext uri="{FF2B5EF4-FFF2-40B4-BE49-F238E27FC236}">
                <a16:creationId xmlns:a16="http://schemas.microsoft.com/office/drawing/2014/main" id="{5AA43DC6-388F-CA7E-6659-8EB3D670841D}"/>
              </a:ext>
            </a:extLst>
          </p:cNvPr>
          <p:cNvSpPr/>
          <p:nvPr/>
        </p:nvSpPr>
        <p:spPr>
          <a:xfrm>
            <a:off x="6930881" y="2870686"/>
            <a:ext cx="2478162" cy="1467679"/>
          </a:xfrm>
          <a:prstGeom prst="horizontalScroll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 sz="1200">
                <a:solidFill>
                  <a:schemeClr val="bg1"/>
                </a:solidFill>
              </a:rPr>
              <a:t>Segment E</a:t>
            </a:r>
          </a:p>
          <a:p>
            <a:pPr algn="l">
              <a:spcBef>
                <a:spcPts val="800"/>
              </a:spcBef>
            </a:pPr>
            <a:r>
              <a:rPr lang="en-GB" sz="1200">
                <a:solidFill>
                  <a:schemeClr val="bg1"/>
                </a:solidFill>
              </a:rPr>
              <a:t>C</a:t>
            </a:r>
            <a:r>
              <a:rPr lang="en-CH" sz="1200">
                <a:solidFill>
                  <a:schemeClr val="bg1"/>
                </a:solidFill>
              </a:rPr>
              <a:t>orrections: 4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Overcorrections: 1</a:t>
            </a:r>
            <a:br>
              <a:rPr lang="en-CH" sz="1200">
                <a:solidFill>
                  <a:schemeClr val="bg1"/>
                </a:solidFill>
              </a:rPr>
            </a:br>
            <a:r>
              <a:rPr lang="en-CH" sz="1200">
                <a:solidFill>
                  <a:schemeClr val="bg1"/>
                </a:solidFill>
              </a:rPr>
              <a:t>CER improvement: 1.5%</a:t>
            </a:r>
          </a:p>
        </p:txBody>
      </p:sp>
    </p:spTree>
    <p:extLst>
      <p:ext uri="{BB962C8B-B14F-4D97-AF65-F5344CB8AC3E}">
        <p14:creationId xmlns:p14="http://schemas.microsoft.com/office/powerpoint/2010/main" val="3591716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2.96296E-6 C -0.16341 -0.09051 -0.32643 -0.18125 -0.28503 -0.2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70" y="-1125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96296E-6 L -0.46732 0.0490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72" y="245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2.96296E-6 L 0.00442 0.5280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" y="2638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7.40741E-7 L 0.42344 0.304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72" y="152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0.30417 0.541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2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 animBg="1"/>
      <p:bldP spid="16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0E85E3-5802-6141-42F7-02CC9DD35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C573D-E8F9-8629-D6EB-82F6905F4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>
                <a:latin typeface="Open Sans Semibold"/>
                <a:ea typeface="Open Sans Semibold"/>
                <a:cs typeface="Open Sans Semibold"/>
              </a:rPr>
              <a:t>Motivation| </a:t>
            </a:r>
            <a: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Assume we know in advance the documents that would benefit 	       </a:t>
            </a:r>
            <a:r>
              <a:rPr lang="en-US" sz="30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    </a:t>
            </a:r>
            <a: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</a:t>
            </a:r>
            <a:r>
              <a:rPr lang="en-US">
                <a:latin typeface="Open Sans Semibold"/>
                <a:ea typeface="Open Sans Semibold"/>
                <a:cs typeface="Open Sans Semibold"/>
              </a:rPr>
              <a:t>|</a:t>
            </a:r>
            <a: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	most by being corrected:</a:t>
            </a:r>
            <a:b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</a:br>
            <a:endParaRPr lang="en-GB">
              <a:solidFill>
                <a:srgbClr val="003AFF"/>
              </a:solidFill>
              <a:latin typeface="Open Sans Semibold"/>
              <a:ea typeface="Open Sans Semibold"/>
              <a:cs typeface="Open Sans Semibold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1FEB841-E19A-CE9C-6B9E-F6DC4F316D6E}"/>
              </a:ext>
            </a:extLst>
          </p:cNvPr>
          <p:cNvSpPr/>
          <p:nvPr/>
        </p:nvSpPr>
        <p:spPr>
          <a:xfrm>
            <a:off x="7216067" y="8517398"/>
            <a:ext cx="4975933" cy="4446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 algn="l">
              <a:spcBef>
                <a:spcPts val="800"/>
              </a:spcBef>
              <a:buClr>
                <a:schemeClr val="accent2"/>
              </a:buClr>
              <a:buSzPct val="200000"/>
              <a:buFont typeface="Open Sans" panose="020B0606030504020204" pitchFamily="34" charset="0"/>
              <a:buChar char="›"/>
            </a:pPr>
            <a:endParaRPr lang="en-GB" sz="2000" noProof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6CFCA1-806B-1861-9680-05F5B3FC675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849"/>
          <a:stretch>
            <a:fillRect/>
          </a:stretch>
        </p:blipFill>
        <p:spPr>
          <a:xfrm>
            <a:off x="2309764" y="1218505"/>
            <a:ext cx="7689703" cy="505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742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9147F-30A4-893F-F6BC-9311684B53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5F1C5B-2A41-4BFA-B7EA-B9E159EBB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>
                <a:latin typeface="Open Sans Semibold"/>
                <a:ea typeface="Open Sans Semibold"/>
                <a:cs typeface="Open Sans Semibold"/>
              </a:rPr>
              <a:t>Motivation| </a:t>
            </a:r>
            <a: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Assume we know in advance the documents that would benefit 	       </a:t>
            </a:r>
            <a:r>
              <a:rPr lang="en-US" sz="30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    </a:t>
            </a:r>
            <a: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</a:t>
            </a:r>
            <a:r>
              <a:rPr lang="en-US">
                <a:latin typeface="Open Sans Semibold"/>
                <a:ea typeface="Open Sans Semibold"/>
                <a:cs typeface="Open Sans Semibold"/>
              </a:rPr>
              <a:t>|</a:t>
            </a:r>
            <a: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	most by being corrected: </a:t>
            </a:r>
            <a:r>
              <a:rPr lang="en-US" sz="1800">
                <a:solidFill>
                  <a:srgbClr val="FF0000"/>
                </a:solidFill>
                <a:ea typeface="Open Sans Semibold"/>
                <a:cs typeface="Open Sans Semibold"/>
              </a:rPr>
              <a:t>In reality we don’t know the right order!</a:t>
            </a:r>
            <a:br>
              <a:rPr lang="en-US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</a:br>
            <a:endParaRPr lang="en-GB">
              <a:solidFill>
                <a:srgbClr val="003AFF"/>
              </a:solidFill>
              <a:latin typeface="Open Sans Semibold"/>
              <a:ea typeface="Open Sans Semibold"/>
              <a:cs typeface="Open Sans Semibold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30166F6-2FB7-E1B4-10EB-69D4326E91A9}"/>
              </a:ext>
            </a:extLst>
          </p:cNvPr>
          <p:cNvSpPr/>
          <p:nvPr/>
        </p:nvSpPr>
        <p:spPr>
          <a:xfrm>
            <a:off x="7216067" y="8517398"/>
            <a:ext cx="4975933" cy="4446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 algn="l">
              <a:spcBef>
                <a:spcPts val="800"/>
              </a:spcBef>
              <a:buClr>
                <a:schemeClr val="accent2"/>
              </a:buClr>
              <a:buSzPct val="200000"/>
              <a:buFont typeface="Open Sans" panose="020B0606030504020204" pitchFamily="34" charset="0"/>
              <a:buChar char="›"/>
            </a:pPr>
            <a:endParaRPr lang="en-GB" sz="2000" noProof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66C196-5963-301D-3F89-C1BE31F9FA5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849"/>
          <a:stretch>
            <a:fillRect/>
          </a:stretch>
        </p:blipFill>
        <p:spPr>
          <a:xfrm>
            <a:off x="2309764" y="1218505"/>
            <a:ext cx="7689703" cy="50589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846685-CAE2-17EA-2223-6948AB8C258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5521"/>
          <a:stretch>
            <a:fillRect/>
          </a:stretch>
        </p:blipFill>
        <p:spPr>
          <a:xfrm>
            <a:off x="2309764" y="1218505"/>
            <a:ext cx="7689703" cy="5146565"/>
          </a:xfrm>
          <a:prstGeom prst="rect">
            <a:avLst/>
          </a:prstGeom>
        </p:spPr>
      </p:pic>
      <p:sp>
        <p:nvSpPr>
          <p:cNvPr id="4" name="Arrow 3">
            <a:extLst>
              <a:ext uri="{FF2B5EF4-FFF2-40B4-BE49-F238E27FC236}">
                <a16:creationId xmlns:a16="http://schemas.microsoft.com/office/drawing/2014/main" id="{A9E4C5E2-72F0-F035-1FB7-8B41AB44540B}"/>
              </a:ext>
            </a:extLst>
          </p:cNvPr>
          <p:cNvSpPr>
            <a:spLocks noChangeAspect="1" noEditPoints="1"/>
          </p:cNvSpPr>
          <p:nvPr>
            <p:custDataLst>
              <p:tags r:id="rId1"/>
            </p:custDataLst>
          </p:nvPr>
        </p:nvSpPr>
        <p:spPr bwMode="gray">
          <a:xfrm rot="1249433">
            <a:off x="8783595" y="3179264"/>
            <a:ext cx="1407553" cy="762326"/>
          </a:xfrm>
          <a:custGeom>
            <a:avLst/>
            <a:gdLst>
              <a:gd name="T0" fmla="*/ 404 w 553"/>
              <a:gd name="T1" fmla="*/ 86 h 111"/>
              <a:gd name="T2" fmla="*/ 514 w 553"/>
              <a:gd name="T3" fmla="*/ 59 h 111"/>
              <a:gd name="T4" fmla="*/ 453 w 553"/>
              <a:gd name="T5" fmla="*/ 60 h 111"/>
              <a:gd name="T6" fmla="*/ 449 w 553"/>
              <a:gd name="T7" fmla="*/ 46 h 111"/>
              <a:gd name="T8" fmla="*/ 410 w 553"/>
              <a:gd name="T9" fmla="*/ 70 h 111"/>
              <a:gd name="T10" fmla="*/ 391 w 553"/>
              <a:gd name="T11" fmla="*/ 41 h 111"/>
              <a:gd name="T12" fmla="*/ 127 w 553"/>
              <a:gd name="T13" fmla="*/ 64 h 111"/>
              <a:gd name="T14" fmla="*/ 43 w 553"/>
              <a:gd name="T15" fmla="*/ 90 h 111"/>
              <a:gd name="T16" fmla="*/ 2 w 553"/>
              <a:gd name="T17" fmla="*/ 111 h 111"/>
              <a:gd name="T18" fmla="*/ 348 w 553"/>
              <a:gd name="T19" fmla="*/ 21 h 111"/>
              <a:gd name="T20" fmla="*/ 389 w 553"/>
              <a:gd name="T21" fmla="*/ 21 h 111"/>
              <a:gd name="T22" fmla="*/ 477 w 553"/>
              <a:gd name="T23" fmla="*/ 3 h 111"/>
              <a:gd name="T24" fmla="*/ 543 w 553"/>
              <a:gd name="T25" fmla="*/ 58 h 111"/>
              <a:gd name="T26" fmla="*/ 550 w 553"/>
              <a:gd name="T27" fmla="*/ 66 h 111"/>
              <a:gd name="T28" fmla="*/ 544 w 553"/>
              <a:gd name="T29" fmla="*/ 65 h 111"/>
              <a:gd name="T30" fmla="*/ 530 w 553"/>
              <a:gd name="T31" fmla="*/ 62 h 111"/>
              <a:gd name="T32" fmla="*/ 525 w 553"/>
              <a:gd name="T33" fmla="*/ 62 h 111"/>
              <a:gd name="T34" fmla="*/ 534 w 553"/>
              <a:gd name="T35" fmla="*/ 57 h 111"/>
              <a:gd name="T36" fmla="*/ 500 w 553"/>
              <a:gd name="T37" fmla="*/ 43 h 111"/>
              <a:gd name="T38" fmla="*/ 516 w 553"/>
              <a:gd name="T39" fmla="*/ 49 h 111"/>
              <a:gd name="T40" fmla="*/ 516 w 553"/>
              <a:gd name="T41" fmla="*/ 52 h 111"/>
              <a:gd name="T42" fmla="*/ 529 w 553"/>
              <a:gd name="T43" fmla="*/ 50 h 111"/>
              <a:gd name="T44" fmla="*/ 469 w 553"/>
              <a:gd name="T45" fmla="*/ 22 h 111"/>
              <a:gd name="T46" fmla="*/ 471 w 553"/>
              <a:gd name="T47" fmla="*/ 30 h 111"/>
              <a:gd name="T48" fmla="*/ 492 w 553"/>
              <a:gd name="T49" fmla="*/ 34 h 111"/>
              <a:gd name="T50" fmla="*/ 497 w 553"/>
              <a:gd name="T51" fmla="*/ 36 h 111"/>
              <a:gd name="T52" fmla="*/ 501 w 553"/>
              <a:gd name="T53" fmla="*/ 36 h 111"/>
              <a:gd name="T54" fmla="*/ 502 w 553"/>
              <a:gd name="T55" fmla="*/ 38 h 111"/>
              <a:gd name="T56" fmla="*/ 495 w 553"/>
              <a:gd name="T57" fmla="*/ 42 h 111"/>
              <a:gd name="T58" fmla="*/ 494 w 553"/>
              <a:gd name="T59" fmla="*/ 49 h 111"/>
              <a:gd name="T60" fmla="*/ 494 w 553"/>
              <a:gd name="T61" fmla="*/ 49 h 111"/>
              <a:gd name="T62" fmla="*/ 492 w 553"/>
              <a:gd name="T63" fmla="*/ 47 h 111"/>
              <a:gd name="T64" fmla="*/ 483 w 553"/>
              <a:gd name="T65" fmla="*/ 47 h 111"/>
              <a:gd name="T66" fmla="*/ 492 w 553"/>
              <a:gd name="T67" fmla="*/ 39 h 111"/>
              <a:gd name="T68" fmla="*/ 480 w 553"/>
              <a:gd name="T69" fmla="*/ 37 h 111"/>
              <a:gd name="T70" fmla="*/ 481 w 553"/>
              <a:gd name="T71" fmla="*/ 44 h 111"/>
              <a:gd name="T72" fmla="*/ 463 w 553"/>
              <a:gd name="T73" fmla="*/ 44 h 111"/>
              <a:gd name="T74" fmla="*/ 468 w 553"/>
              <a:gd name="T75" fmla="*/ 49 h 111"/>
              <a:gd name="T76" fmla="*/ 458 w 553"/>
              <a:gd name="T77" fmla="*/ 53 h 111"/>
              <a:gd name="T78" fmla="*/ 463 w 553"/>
              <a:gd name="T79" fmla="*/ 32 h 111"/>
              <a:gd name="T80" fmla="*/ 465 w 553"/>
              <a:gd name="T81" fmla="*/ 33 h 111"/>
              <a:gd name="T82" fmla="*/ 457 w 553"/>
              <a:gd name="T83" fmla="*/ 37 h 111"/>
              <a:gd name="T84" fmla="*/ 459 w 553"/>
              <a:gd name="T85" fmla="*/ 43 h 111"/>
              <a:gd name="T86" fmla="*/ 423 w 553"/>
              <a:gd name="T87" fmla="*/ 27 h 111"/>
              <a:gd name="T88" fmla="*/ 456 w 553"/>
              <a:gd name="T89" fmla="*/ 32 h 111"/>
              <a:gd name="T90" fmla="*/ 180 w 553"/>
              <a:gd name="T91" fmla="*/ 52 h 111"/>
              <a:gd name="T92" fmla="*/ 391 w 553"/>
              <a:gd name="T93" fmla="*/ 37 h 111"/>
              <a:gd name="T94" fmla="*/ 434 w 553"/>
              <a:gd name="T95" fmla="*/ 33 h 111"/>
              <a:gd name="T96" fmla="*/ 360 w 553"/>
              <a:gd name="T97" fmla="*/ 27 h 111"/>
              <a:gd name="T98" fmla="*/ 232 w 553"/>
              <a:gd name="T99" fmla="*/ 40 h 111"/>
              <a:gd name="T100" fmla="*/ 115 w 553"/>
              <a:gd name="T101" fmla="*/ 63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3" h="111">
                <a:moveTo>
                  <a:pt x="548" y="70"/>
                </a:moveTo>
                <a:cubicBezTo>
                  <a:pt x="545" y="69"/>
                  <a:pt x="542" y="69"/>
                  <a:pt x="539" y="69"/>
                </a:cubicBezTo>
                <a:cubicBezTo>
                  <a:pt x="539" y="69"/>
                  <a:pt x="539" y="69"/>
                  <a:pt x="539" y="69"/>
                </a:cubicBezTo>
                <a:cubicBezTo>
                  <a:pt x="494" y="69"/>
                  <a:pt x="449" y="78"/>
                  <a:pt x="404" y="86"/>
                </a:cubicBezTo>
                <a:cubicBezTo>
                  <a:pt x="404" y="86"/>
                  <a:pt x="404" y="86"/>
                  <a:pt x="404" y="86"/>
                </a:cubicBezTo>
                <a:cubicBezTo>
                  <a:pt x="404" y="82"/>
                  <a:pt x="404" y="82"/>
                  <a:pt x="404" y="82"/>
                </a:cubicBezTo>
                <a:cubicBezTo>
                  <a:pt x="439" y="72"/>
                  <a:pt x="476" y="62"/>
                  <a:pt x="514" y="59"/>
                </a:cubicBezTo>
                <a:cubicBezTo>
                  <a:pt x="514" y="59"/>
                  <a:pt x="514" y="59"/>
                  <a:pt x="514" y="59"/>
                </a:cubicBezTo>
                <a:cubicBezTo>
                  <a:pt x="501" y="55"/>
                  <a:pt x="488" y="52"/>
                  <a:pt x="476" y="50"/>
                </a:cubicBezTo>
                <a:cubicBezTo>
                  <a:pt x="476" y="50"/>
                  <a:pt x="476" y="50"/>
                  <a:pt x="476" y="50"/>
                </a:cubicBezTo>
                <a:cubicBezTo>
                  <a:pt x="467" y="54"/>
                  <a:pt x="458" y="57"/>
                  <a:pt x="453" y="60"/>
                </a:cubicBezTo>
                <a:cubicBezTo>
                  <a:pt x="453" y="60"/>
                  <a:pt x="453" y="60"/>
                  <a:pt x="453" y="60"/>
                </a:cubicBezTo>
                <a:cubicBezTo>
                  <a:pt x="450" y="57"/>
                  <a:pt x="450" y="57"/>
                  <a:pt x="450" y="57"/>
                </a:cubicBezTo>
                <a:cubicBezTo>
                  <a:pt x="452" y="54"/>
                  <a:pt x="455" y="50"/>
                  <a:pt x="457" y="47"/>
                </a:cubicBezTo>
                <a:cubicBezTo>
                  <a:pt x="457" y="47"/>
                  <a:pt x="457" y="47"/>
                  <a:pt x="457" y="47"/>
                </a:cubicBezTo>
                <a:cubicBezTo>
                  <a:pt x="454" y="46"/>
                  <a:pt x="452" y="46"/>
                  <a:pt x="449" y="46"/>
                </a:cubicBezTo>
                <a:cubicBezTo>
                  <a:pt x="449" y="46"/>
                  <a:pt x="449" y="46"/>
                  <a:pt x="449" y="46"/>
                </a:cubicBezTo>
                <a:cubicBezTo>
                  <a:pt x="438" y="57"/>
                  <a:pt x="425" y="66"/>
                  <a:pt x="412" y="73"/>
                </a:cubicBezTo>
                <a:cubicBezTo>
                  <a:pt x="412" y="73"/>
                  <a:pt x="412" y="73"/>
                  <a:pt x="412" y="73"/>
                </a:cubicBezTo>
                <a:cubicBezTo>
                  <a:pt x="410" y="70"/>
                  <a:pt x="410" y="70"/>
                  <a:pt x="410" y="70"/>
                </a:cubicBezTo>
                <a:cubicBezTo>
                  <a:pt x="420" y="62"/>
                  <a:pt x="430" y="53"/>
                  <a:pt x="441" y="45"/>
                </a:cubicBezTo>
                <a:cubicBezTo>
                  <a:pt x="441" y="45"/>
                  <a:pt x="441" y="45"/>
                  <a:pt x="441" y="45"/>
                </a:cubicBezTo>
                <a:cubicBezTo>
                  <a:pt x="424" y="43"/>
                  <a:pt x="407" y="42"/>
                  <a:pt x="391" y="41"/>
                </a:cubicBezTo>
                <a:cubicBezTo>
                  <a:pt x="391" y="41"/>
                  <a:pt x="391" y="41"/>
                  <a:pt x="391" y="41"/>
                </a:cubicBezTo>
                <a:cubicBezTo>
                  <a:pt x="277" y="39"/>
                  <a:pt x="174" y="74"/>
                  <a:pt x="54" y="102"/>
                </a:cubicBezTo>
                <a:cubicBezTo>
                  <a:pt x="54" y="102"/>
                  <a:pt x="54" y="102"/>
                  <a:pt x="54" y="102"/>
                </a:cubicBezTo>
                <a:cubicBezTo>
                  <a:pt x="52" y="99"/>
                  <a:pt x="52" y="99"/>
                  <a:pt x="52" y="99"/>
                </a:cubicBezTo>
                <a:cubicBezTo>
                  <a:pt x="72" y="86"/>
                  <a:pt x="97" y="75"/>
                  <a:pt x="127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99" y="72"/>
                  <a:pt x="71" y="82"/>
                  <a:pt x="44" y="94"/>
                </a:cubicBezTo>
                <a:cubicBezTo>
                  <a:pt x="44" y="94"/>
                  <a:pt x="44" y="94"/>
                  <a:pt x="44" y="94"/>
                </a:cubicBezTo>
                <a:cubicBezTo>
                  <a:pt x="43" y="90"/>
                  <a:pt x="43" y="90"/>
                  <a:pt x="43" y="90"/>
                </a:cubicBezTo>
                <a:cubicBezTo>
                  <a:pt x="52" y="85"/>
                  <a:pt x="62" y="80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47" y="86"/>
                  <a:pt x="23" y="98"/>
                  <a:pt x="2" y="111"/>
                </a:cubicBezTo>
                <a:cubicBezTo>
                  <a:pt x="2" y="111"/>
                  <a:pt x="2" y="111"/>
                  <a:pt x="2" y="111"/>
                </a:cubicBezTo>
                <a:cubicBezTo>
                  <a:pt x="2" y="111"/>
                  <a:pt x="2" y="111"/>
                  <a:pt x="2" y="111"/>
                </a:cubicBezTo>
                <a:cubicBezTo>
                  <a:pt x="0" y="107"/>
                  <a:pt x="0" y="107"/>
                  <a:pt x="0" y="107"/>
                </a:cubicBezTo>
                <a:cubicBezTo>
                  <a:pt x="87" y="53"/>
                  <a:pt x="223" y="18"/>
                  <a:pt x="348" y="21"/>
                </a:cubicBezTo>
                <a:cubicBezTo>
                  <a:pt x="348" y="21"/>
                  <a:pt x="348" y="21"/>
                  <a:pt x="348" y="21"/>
                </a:cubicBezTo>
                <a:cubicBezTo>
                  <a:pt x="353" y="21"/>
                  <a:pt x="359" y="21"/>
                  <a:pt x="365" y="21"/>
                </a:cubicBezTo>
                <a:cubicBezTo>
                  <a:pt x="365" y="21"/>
                  <a:pt x="365" y="21"/>
                  <a:pt x="365" y="21"/>
                </a:cubicBezTo>
                <a:cubicBezTo>
                  <a:pt x="373" y="21"/>
                  <a:pt x="381" y="21"/>
                  <a:pt x="389" y="21"/>
                </a:cubicBezTo>
                <a:cubicBezTo>
                  <a:pt x="389" y="21"/>
                  <a:pt x="389" y="21"/>
                  <a:pt x="389" y="21"/>
                </a:cubicBezTo>
                <a:cubicBezTo>
                  <a:pt x="414" y="21"/>
                  <a:pt x="438" y="23"/>
                  <a:pt x="460" y="27"/>
                </a:cubicBezTo>
                <a:cubicBezTo>
                  <a:pt x="460" y="27"/>
                  <a:pt x="460" y="27"/>
                  <a:pt x="460" y="27"/>
                </a:cubicBezTo>
                <a:cubicBezTo>
                  <a:pt x="466" y="20"/>
                  <a:pt x="472" y="11"/>
                  <a:pt x="477" y="3"/>
                </a:cubicBezTo>
                <a:cubicBezTo>
                  <a:pt x="477" y="3"/>
                  <a:pt x="477" y="3"/>
                  <a:pt x="477" y="3"/>
                </a:cubicBezTo>
                <a:cubicBezTo>
                  <a:pt x="478" y="0"/>
                  <a:pt x="478" y="0"/>
                  <a:pt x="478" y="0"/>
                </a:cubicBezTo>
                <a:cubicBezTo>
                  <a:pt x="480" y="2"/>
                  <a:pt x="480" y="2"/>
                  <a:pt x="480" y="2"/>
                </a:cubicBezTo>
                <a:cubicBezTo>
                  <a:pt x="501" y="18"/>
                  <a:pt x="524" y="38"/>
                  <a:pt x="543" y="58"/>
                </a:cubicBezTo>
                <a:cubicBezTo>
                  <a:pt x="543" y="58"/>
                  <a:pt x="543" y="58"/>
                  <a:pt x="543" y="58"/>
                </a:cubicBezTo>
                <a:cubicBezTo>
                  <a:pt x="547" y="61"/>
                  <a:pt x="547" y="61"/>
                  <a:pt x="547" y="61"/>
                </a:cubicBezTo>
                <a:cubicBezTo>
                  <a:pt x="545" y="61"/>
                  <a:pt x="545" y="61"/>
                  <a:pt x="545" y="61"/>
                </a:cubicBezTo>
                <a:cubicBezTo>
                  <a:pt x="547" y="63"/>
                  <a:pt x="548" y="64"/>
                  <a:pt x="550" y="66"/>
                </a:cubicBezTo>
                <a:cubicBezTo>
                  <a:pt x="550" y="66"/>
                  <a:pt x="550" y="66"/>
                  <a:pt x="550" y="66"/>
                </a:cubicBezTo>
                <a:cubicBezTo>
                  <a:pt x="553" y="70"/>
                  <a:pt x="553" y="70"/>
                  <a:pt x="553" y="70"/>
                </a:cubicBezTo>
                <a:cubicBezTo>
                  <a:pt x="548" y="70"/>
                  <a:pt x="548" y="70"/>
                  <a:pt x="548" y="70"/>
                </a:cubicBezTo>
                <a:close/>
                <a:moveTo>
                  <a:pt x="540" y="65"/>
                </a:moveTo>
                <a:cubicBezTo>
                  <a:pt x="541" y="65"/>
                  <a:pt x="542" y="65"/>
                  <a:pt x="544" y="65"/>
                </a:cubicBezTo>
                <a:cubicBezTo>
                  <a:pt x="544" y="65"/>
                  <a:pt x="544" y="65"/>
                  <a:pt x="544" y="65"/>
                </a:cubicBezTo>
                <a:cubicBezTo>
                  <a:pt x="542" y="64"/>
                  <a:pt x="541" y="63"/>
                  <a:pt x="540" y="61"/>
                </a:cubicBezTo>
                <a:cubicBezTo>
                  <a:pt x="540" y="61"/>
                  <a:pt x="540" y="61"/>
                  <a:pt x="540" y="61"/>
                </a:cubicBezTo>
                <a:cubicBezTo>
                  <a:pt x="537" y="61"/>
                  <a:pt x="533" y="61"/>
                  <a:pt x="530" y="62"/>
                </a:cubicBezTo>
                <a:cubicBezTo>
                  <a:pt x="530" y="62"/>
                  <a:pt x="530" y="62"/>
                  <a:pt x="530" y="62"/>
                </a:cubicBezTo>
                <a:cubicBezTo>
                  <a:pt x="529" y="63"/>
                  <a:pt x="529" y="63"/>
                  <a:pt x="529" y="63"/>
                </a:cubicBezTo>
                <a:cubicBezTo>
                  <a:pt x="528" y="63"/>
                  <a:pt x="526" y="62"/>
                  <a:pt x="525" y="62"/>
                </a:cubicBezTo>
                <a:cubicBezTo>
                  <a:pt x="525" y="62"/>
                  <a:pt x="525" y="62"/>
                  <a:pt x="525" y="62"/>
                </a:cubicBezTo>
                <a:cubicBezTo>
                  <a:pt x="500" y="63"/>
                  <a:pt x="476" y="68"/>
                  <a:pt x="452" y="73"/>
                </a:cubicBezTo>
                <a:cubicBezTo>
                  <a:pt x="452" y="73"/>
                  <a:pt x="452" y="73"/>
                  <a:pt x="452" y="73"/>
                </a:cubicBezTo>
                <a:cubicBezTo>
                  <a:pt x="481" y="69"/>
                  <a:pt x="510" y="65"/>
                  <a:pt x="540" y="65"/>
                </a:cubicBezTo>
                <a:close/>
                <a:moveTo>
                  <a:pt x="534" y="57"/>
                </a:moveTo>
                <a:cubicBezTo>
                  <a:pt x="524" y="51"/>
                  <a:pt x="513" y="46"/>
                  <a:pt x="500" y="42"/>
                </a:cubicBezTo>
                <a:cubicBezTo>
                  <a:pt x="500" y="42"/>
                  <a:pt x="500" y="42"/>
                  <a:pt x="500" y="42"/>
                </a:cubicBezTo>
                <a:cubicBezTo>
                  <a:pt x="500" y="42"/>
                  <a:pt x="500" y="43"/>
                  <a:pt x="500" y="43"/>
                </a:cubicBezTo>
                <a:cubicBezTo>
                  <a:pt x="500" y="43"/>
                  <a:pt x="500" y="43"/>
                  <a:pt x="500" y="43"/>
                </a:cubicBezTo>
                <a:cubicBezTo>
                  <a:pt x="505" y="45"/>
                  <a:pt x="510" y="47"/>
                  <a:pt x="515" y="49"/>
                </a:cubicBezTo>
                <a:cubicBezTo>
                  <a:pt x="515" y="49"/>
                  <a:pt x="515" y="49"/>
                  <a:pt x="515" y="49"/>
                </a:cubicBezTo>
                <a:cubicBezTo>
                  <a:pt x="515" y="49"/>
                  <a:pt x="515" y="49"/>
                  <a:pt x="515" y="49"/>
                </a:cubicBezTo>
                <a:cubicBezTo>
                  <a:pt x="516" y="49"/>
                  <a:pt x="516" y="49"/>
                  <a:pt x="516" y="49"/>
                </a:cubicBezTo>
                <a:cubicBezTo>
                  <a:pt x="516" y="49"/>
                  <a:pt x="516" y="50"/>
                  <a:pt x="516" y="51"/>
                </a:cubicBezTo>
                <a:cubicBezTo>
                  <a:pt x="516" y="51"/>
                  <a:pt x="516" y="51"/>
                  <a:pt x="516" y="51"/>
                </a:cubicBezTo>
                <a:cubicBezTo>
                  <a:pt x="516" y="52"/>
                  <a:pt x="516" y="52"/>
                  <a:pt x="516" y="52"/>
                </a:cubicBezTo>
                <a:cubicBezTo>
                  <a:pt x="516" y="52"/>
                  <a:pt x="516" y="52"/>
                  <a:pt x="516" y="52"/>
                </a:cubicBezTo>
                <a:cubicBezTo>
                  <a:pt x="520" y="54"/>
                  <a:pt x="524" y="56"/>
                  <a:pt x="527" y="58"/>
                </a:cubicBezTo>
                <a:cubicBezTo>
                  <a:pt x="527" y="58"/>
                  <a:pt x="527" y="58"/>
                  <a:pt x="527" y="58"/>
                </a:cubicBezTo>
                <a:cubicBezTo>
                  <a:pt x="529" y="57"/>
                  <a:pt x="532" y="57"/>
                  <a:pt x="534" y="57"/>
                </a:cubicBezTo>
                <a:close/>
                <a:moveTo>
                  <a:pt x="529" y="50"/>
                </a:moveTo>
                <a:cubicBezTo>
                  <a:pt x="514" y="34"/>
                  <a:pt x="496" y="19"/>
                  <a:pt x="479" y="7"/>
                </a:cubicBezTo>
                <a:cubicBezTo>
                  <a:pt x="479" y="7"/>
                  <a:pt x="479" y="7"/>
                  <a:pt x="479" y="7"/>
                </a:cubicBezTo>
                <a:cubicBezTo>
                  <a:pt x="476" y="12"/>
                  <a:pt x="473" y="17"/>
                  <a:pt x="469" y="22"/>
                </a:cubicBezTo>
                <a:cubicBezTo>
                  <a:pt x="469" y="22"/>
                  <a:pt x="469" y="22"/>
                  <a:pt x="469" y="22"/>
                </a:cubicBezTo>
                <a:cubicBezTo>
                  <a:pt x="471" y="21"/>
                  <a:pt x="472" y="19"/>
                  <a:pt x="474" y="18"/>
                </a:cubicBezTo>
                <a:cubicBezTo>
                  <a:pt x="474" y="18"/>
                  <a:pt x="474" y="18"/>
                  <a:pt x="474" y="18"/>
                </a:cubicBezTo>
                <a:cubicBezTo>
                  <a:pt x="477" y="21"/>
                  <a:pt x="477" y="21"/>
                  <a:pt x="477" y="21"/>
                </a:cubicBezTo>
                <a:cubicBezTo>
                  <a:pt x="475" y="23"/>
                  <a:pt x="473" y="26"/>
                  <a:pt x="471" y="30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7" y="31"/>
                  <a:pt x="482" y="32"/>
                  <a:pt x="487" y="33"/>
                </a:cubicBezTo>
                <a:cubicBezTo>
                  <a:pt x="487" y="33"/>
                  <a:pt x="487" y="33"/>
                  <a:pt x="487" y="33"/>
                </a:cubicBezTo>
                <a:cubicBezTo>
                  <a:pt x="489" y="33"/>
                  <a:pt x="491" y="34"/>
                  <a:pt x="492" y="34"/>
                </a:cubicBezTo>
                <a:cubicBezTo>
                  <a:pt x="492" y="34"/>
                  <a:pt x="492" y="34"/>
                  <a:pt x="492" y="34"/>
                </a:cubicBezTo>
                <a:cubicBezTo>
                  <a:pt x="492" y="35"/>
                  <a:pt x="492" y="35"/>
                  <a:pt x="492" y="35"/>
                </a:cubicBezTo>
                <a:cubicBezTo>
                  <a:pt x="494" y="35"/>
                  <a:pt x="495" y="36"/>
                  <a:pt x="497" y="36"/>
                </a:cubicBezTo>
                <a:cubicBezTo>
                  <a:pt x="497" y="36"/>
                  <a:pt x="497" y="36"/>
                  <a:pt x="497" y="36"/>
                </a:cubicBezTo>
                <a:cubicBezTo>
                  <a:pt x="497" y="36"/>
                  <a:pt x="498" y="36"/>
                  <a:pt x="498" y="35"/>
                </a:cubicBezTo>
                <a:cubicBezTo>
                  <a:pt x="498" y="35"/>
                  <a:pt x="498" y="35"/>
                  <a:pt x="498" y="35"/>
                </a:cubicBezTo>
                <a:cubicBezTo>
                  <a:pt x="500" y="34"/>
                  <a:pt x="500" y="34"/>
                  <a:pt x="500" y="34"/>
                </a:cubicBezTo>
                <a:cubicBezTo>
                  <a:pt x="501" y="36"/>
                  <a:pt x="501" y="36"/>
                  <a:pt x="501" y="36"/>
                </a:cubicBezTo>
                <a:cubicBezTo>
                  <a:pt x="502" y="36"/>
                  <a:pt x="502" y="37"/>
                  <a:pt x="502" y="38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11" y="41"/>
                  <a:pt x="521" y="45"/>
                  <a:pt x="529" y="50"/>
                </a:cubicBezTo>
                <a:close/>
                <a:moveTo>
                  <a:pt x="496" y="41"/>
                </a:moveTo>
                <a:cubicBezTo>
                  <a:pt x="496" y="41"/>
                  <a:pt x="496" y="42"/>
                  <a:pt x="495" y="42"/>
                </a:cubicBezTo>
                <a:cubicBezTo>
                  <a:pt x="495" y="42"/>
                  <a:pt x="495" y="42"/>
                  <a:pt x="495" y="42"/>
                </a:cubicBezTo>
                <a:cubicBezTo>
                  <a:pt x="495" y="42"/>
                  <a:pt x="496" y="42"/>
                  <a:pt x="496" y="42"/>
                </a:cubicBezTo>
                <a:cubicBezTo>
                  <a:pt x="496" y="42"/>
                  <a:pt x="496" y="42"/>
                  <a:pt x="496" y="42"/>
                </a:cubicBezTo>
                <a:cubicBezTo>
                  <a:pt x="496" y="42"/>
                  <a:pt x="496" y="42"/>
                  <a:pt x="496" y="41"/>
                </a:cubicBezTo>
                <a:close/>
                <a:moveTo>
                  <a:pt x="494" y="49"/>
                </a:moveTo>
                <a:cubicBezTo>
                  <a:pt x="494" y="50"/>
                  <a:pt x="494" y="50"/>
                  <a:pt x="494" y="50"/>
                </a:cubicBezTo>
                <a:cubicBezTo>
                  <a:pt x="494" y="50"/>
                  <a:pt x="494" y="50"/>
                  <a:pt x="494" y="50"/>
                </a:cubicBezTo>
                <a:cubicBezTo>
                  <a:pt x="494" y="50"/>
                  <a:pt x="494" y="50"/>
                  <a:pt x="494" y="50"/>
                </a:cubicBezTo>
                <a:cubicBezTo>
                  <a:pt x="494" y="49"/>
                  <a:pt x="494" y="49"/>
                  <a:pt x="494" y="49"/>
                </a:cubicBezTo>
                <a:close/>
                <a:moveTo>
                  <a:pt x="493" y="48"/>
                </a:moveTo>
                <a:cubicBezTo>
                  <a:pt x="493" y="49"/>
                  <a:pt x="493" y="49"/>
                  <a:pt x="493" y="49"/>
                </a:cubicBezTo>
                <a:cubicBezTo>
                  <a:pt x="493" y="48"/>
                  <a:pt x="493" y="48"/>
                  <a:pt x="493" y="48"/>
                </a:cubicBezTo>
                <a:close/>
                <a:moveTo>
                  <a:pt x="492" y="47"/>
                </a:moveTo>
                <a:cubicBezTo>
                  <a:pt x="490" y="47"/>
                  <a:pt x="489" y="46"/>
                  <a:pt x="487" y="46"/>
                </a:cubicBezTo>
                <a:cubicBezTo>
                  <a:pt x="487" y="46"/>
                  <a:pt x="487" y="46"/>
                  <a:pt x="487" y="46"/>
                </a:cubicBezTo>
                <a:cubicBezTo>
                  <a:pt x="486" y="46"/>
                  <a:pt x="484" y="47"/>
                  <a:pt x="483" y="47"/>
                </a:cubicBezTo>
                <a:cubicBezTo>
                  <a:pt x="483" y="47"/>
                  <a:pt x="483" y="47"/>
                  <a:pt x="483" y="47"/>
                </a:cubicBezTo>
                <a:cubicBezTo>
                  <a:pt x="486" y="48"/>
                  <a:pt x="488" y="48"/>
                  <a:pt x="491" y="49"/>
                </a:cubicBezTo>
                <a:cubicBezTo>
                  <a:pt x="491" y="49"/>
                  <a:pt x="491" y="49"/>
                  <a:pt x="491" y="49"/>
                </a:cubicBezTo>
                <a:cubicBezTo>
                  <a:pt x="491" y="48"/>
                  <a:pt x="492" y="48"/>
                  <a:pt x="492" y="47"/>
                </a:cubicBezTo>
                <a:close/>
                <a:moveTo>
                  <a:pt x="492" y="39"/>
                </a:moveTo>
                <a:cubicBezTo>
                  <a:pt x="490" y="39"/>
                  <a:pt x="488" y="38"/>
                  <a:pt x="487" y="38"/>
                </a:cubicBezTo>
                <a:cubicBezTo>
                  <a:pt x="487" y="38"/>
                  <a:pt x="487" y="38"/>
                  <a:pt x="487" y="38"/>
                </a:cubicBezTo>
                <a:cubicBezTo>
                  <a:pt x="484" y="37"/>
                  <a:pt x="482" y="37"/>
                  <a:pt x="480" y="37"/>
                </a:cubicBezTo>
                <a:cubicBezTo>
                  <a:pt x="480" y="37"/>
                  <a:pt x="480" y="37"/>
                  <a:pt x="480" y="37"/>
                </a:cubicBezTo>
                <a:cubicBezTo>
                  <a:pt x="483" y="38"/>
                  <a:pt x="486" y="39"/>
                  <a:pt x="490" y="40"/>
                </a:cubicBezTo>
                <a:cubicBezTo>
                  <a:pt x="490" y="40"/>
                  <a:pt x="490" y="40"/>
                  <a:pt x="490" y="40"/>
                </a:cubicBezTo>
                <a:cubicBezTo>
                  <a:pt x="490" y="40"/>
                  <a:pt x="491" y="39"/>
                  <a:pt x="492" y="39"/>
                </a:cubicBezTo>
                <a:close/>
                <a:moveTo>
                  <a:pt x="481" y="44"/>
                </a:moveTo>
                <a:cubicBezTo>
                  <a:pt x="476" y="42"/>
                  <a:pt x="471" y="41"/>
                  <a:pt x="466" y="40"/>
                </a:cubicBezTo>
                <a:cubicBezTo>
                  <a:pt x="466" y="40"/>
                  <a:pt x="466" y="40"/>
                  <a:pt x="466" y="40"/>
                </a:cubicBezTo>
                <a:cubicBezTo>
                  <a:pt x="465" y="41"/>
                  <a:pt x="464" y="42"/>
                  <a:pt x="463" y="44"/>
                </a:cubicBezTo>
                <a:cubicBezTo>
                  <a:pt x="463" y="44"/>
                  <a:pt x="463" y="44"/>
                  <a:pt x="463" y="44"/>
                </a:cubicBezTo>
                <a:cubicBezTo>
                  <a:pt x="467" y="44"/>
                  <a:pt x="472" y="45"/>
                  <a:pt x="476" y="46"/>
                </a:cubicBezTo>
                <a:cubicBezTo>
                  <a:pt x="476" y="46"/>
                  <a:pt x="476" y="46"/>
                  <a:pt x="476" y="46"/>
                </a:cubicBezTo>
                <a:cubicBezTo>
                  <a:pt x="477" y="45"/>
                  <a:pt x="479" y="45"/>
                  <a:pt x="481" y="44"/>
                </a:cubicBezTo>
                <a:close/>
                <a:moveTo>
                  <a:pt x="468" y="49"/>
                </a:moveTo>
                <a:cubicBezTo>
                  <a:pt x="466" y="48"/>
                  <a:pt x="463" y="48"/>
                  <a:pt x="461" y="48"/>
                </a:cubicBezTo>
                <a:cubicBezTo>
                  <a:pt x="461" y="48"/>
                  <a:pt x="461" y="48"/>
                  <a:pt x="461" y="48"/>
                </a:cubicBezTo>
                <a:cubicBezTo>
                  <a:pt x="460" y="49"/>
                  <a:pt x="459" y="51"/>
                  <a:pt x="458" y="53"/>
                </a:cubicBezTo>
                <a:cubicBezTo>
                  <a:pt x="458" y="53"/>
                  <a:pt x="458" y="53"/>
                  <a:pt x="458" y="53"/>
                </a:cubicBezTo>
                <a:cubicBezTo>
                  <a:pt x="461" y="51"/>
                  <a:pt x="465" y="50"/>
                  <a:pt x="468" y="49"/>
                </a:cubicBezTo>
                <a:close/>
                <a:moveTo>
                  <a:pt x="465" y="32"/>
                </a:moveTo>
                <a:cubicBezTo>
                  <a:pt x="464" y="32"/>
                  <a:pt x="464" y="32"/>
                  <a:pt x="463" y="32"/>
                </a:cubicBezTo>
                <a:cubicBezTo>
                  <a:pt x="463" y="32"/>
                  <a:pt x="463" y="32"/>
                  <a:pt x="463" y="32"/>
                </a:cubicBezTo>
                <a:cubicBezTo>
                  <a:pt x="463" y="32"/>
                  <a:pt x="463" y="33"/>
                  <a:pt x="462" y="33"/>
                </a:cubicBezTo>
                <a:cubicBezTo>
                  <a:pt x="462" y="33"/>
                  <a:pt x="462" y="33"/>
                  <a:pt x="462" y="33"/>
                </a:cubicBezTo>
                <a:cubicBezTo>
                  <a:pt x="463" y="33"/>
                  <a:pt x="464" y="33"/>
                  <a:pt x="465" y="33"/>
                </a:cubicBezTo>
                <a:cubicBezTo>
                  <a:pt x="465" y="33"/>
                  <a:pt x="465" y="33"/>
                  <a:pt x="465" y="33"/>
                </a:cubicBezTo>
                <a:cubicBezTo>
                  <a:pt x="465" y="33"/>
                  <a:pt x="465" y="33"/>
                  <a:pt x="465" y="32"/>
                </a:cubicBezTo>
                <a:close/>
                <a:moveTo>
                  <a:pt x="462" y="39"/>
                </a:moveTo>
                <a:cubicBezTo>
                  <a:pt x="460" y="38"/>
                  <a:pt x="459" y="38"/>
                  <a:pt x="457" y="37"/>
                </a:cubicBezTo>
                <a:cubicBezTo>
                  <a:pt x="457" y="37"/>
                  <a:pt x="457" y="37"/>
                  <a:pt x="457" y="37"/>
                </a:cubicBezTo>
                <a:cubicBezTo>
                  <a:pt x="456" y="39"/>
                  <a:pt x="454" y="41"/>
                  <a:pt x="453" y="42"/>
                </a:cubicBezTo>
                <a:cubicBezTo>
                  <a:pt x="453" y="42"/>
                  <a:pt x="453" y="42"/>
                  <a:pt x="453" y="42"/>
                </a:cubicBezTo>
                <a:cubicBezTo>
                  <a:pt x="455" y="42"/>
                  <a:pt x="457" y="43"/>
                  <a:pt x="459" y="43"/>
                </a:cubicBezTo>
                <a:cubicBezTo>
                  <a:pt x="459" y="43"/>
                  <a:pt x="459" y="43"/>
                  <a:pt x="459" y="43"/>
                </a:cubicBezTo>
                <a:cubicBezTo>
                  <a:pt x="460" y="42"/>
                  <a:pt x="461" y="40"/>
                  <a:pt x="462" y="39"/>
                </a:cubicBezTo>
                <a:close/>
                <a:moveTo>
                  <a:pt x="457" y="31"/>
                </a:moveTo>
                <a:cubicBezTo>
                  <a:pt x="446" y="29"/>
                  <a:pt x="435" y="28"/>
                  <a:pt x="423" y="27"/>
                </a:cubicBezTo>
                <a:cubicBezTo>
                  <a:pt x="423" y="27"/>
                  <a:pt x="423" y="27"/>
                  <a:pt x="423" y="27"/>
                </a:cubicBezTo>
                <a:cubicBezTo>
                  <a:pt x="425" y="27"/>
                  <a:pt x="426" y="27"/>
                  <a:pt x="428" y="27"/>
                </a:cubicBezTo>
                <a:cubicBezTo>
                  <a:pt x="428" y="27"/>
                  <a:pt x="428" y="27"/>
                  <a:pt x="428" y="27"/>
                </a:cubicBezTo>
                <a:cubicBezTo>
                  <a:pt x="437" y="29"/>
                  <a:pt x="447" y="30"/>
                  <a:pt x="456" y="32"/>
                </a:cubicBezTo>
                <a:cubicBezTo>
                  <a:pt x="456" y="32"/>
                  <a:pt x="456" y="32"/>
                  <a:pt x="456" y="32"/>
                </a:cubicBezTo>
                <a:cubicBezTo>
                  <a:pt x="457" y="32"/>
                  <a:pt x="457" y="31"/>
                  <a:pt x="457" y="31"/>
                </a:cubicBezTo>
                <a:close/>
                <a:moveTo>
                  <a:pt x="451" y="37"/>
                </a:moveTo>
                <a:cubicBezTo>
                  <a:pt x="360" y="36"/>
                  <a:pt x="268" y="36"/>
                  <a:pt x="180" y="52"/>
                </a:cubicBezTo>
                <a:cubicBezTo>
                  <a:pt x="180" y="52"/>
                  <a:pt x="180" y="52"/>
                  <a:pt x="180" y="52"/>
                </a:cubicBezTo>
                <a:cubicBezTo>
                  <a:pt x="136" y="64"/>
                  <a:pt x="96" y="79"/>
                  <a:pt x="66" y="95"/>
                </a:cubicBezTo>
                <a:cubicBezTo>
                  <a:pt x="66" y="95"/>
                  <a:pt x="66" y="95"/>
                  <a:pt x="66" y="95"/>
                </a:cubicBezTo>
                <a:cubicBezTo>
                  <a:pt x="180" y="68"/>
                  <a:pt x="281" y="35"/>
                  <a:pt x="391" y="37"/>
                </a:cubicBezTo>
                <a:cubicBezTo>
                  <a:pt x="391" y="37"/>
                  <a:pt x="391" y="37"/>
                  <a:pt x="391" y="37"/>
                </a:cubicBezTo>
                <a:cubicBezTo>
                  <a:pt x="409" y="38"/>
                  <a:pt x="427" y="39"/>
                  <a:pt x="445" y="41"/>
                </a:cubicBezTo>
                <a:cubicBezTo>
                  <a:pt x="445" y="41"/>
                  <a:pt x="445" y="41"/>
                  <a:pt x="445" y="41"/>
                </a:cubicBezTo>
                <a:cubicBezTo>
                  <a:pt x="447" y="40"/>
                  <a:pt x="449" y="38"/>
                  <a:pt x="451" y="37"/>
                </a:cubicBezTo>
                <a:close/>
                <a:moveTo>
                  <a:pt x="434" y="33"/>
                </a:moveTo>
                <a:cubicBezTo>
                  <a:pt x="432" y="32"/>
                  <a:pt x="429" y="32"/>
                  <a:pt x="427" y="31"/>
                </a:cubicBezTo>
                <a:cubicBezTo>
                  <a:pt x="427" y="31"/>
                  <a:pt x="427" y="31"/>
                  <a:pt x="427" y="31"/>
                </a:cubicBezTo>
                <a:cubicBezTo>
                  <a:pt x="406" y="29"/>
                  <a:pt x="383" y="27"/>
                  <a:pt x="360" y="27"/>
                </a:cubicBezTo>
                <a:cubicBezTo>
                  <a:pt x="360" y="27"/>
                  <a:pt x="360" y="27"/>
                  <a:pt x="360" y="27"/>
                </a:cubicBezTo>
                <a:cubicBezTo>
                  <a:pt x="350" y="26"/>
                  <a:pt x="340" y="27"/>
                  <a:pt x="330" y="27"/>
                </a:cubicBezTo>
                <a:cubicBezTo>
                  <a:pt x="330" y="27"/>
                  <a:pt x="330" y="27"/>
                  <a:pt x="330" y="27"/>
                </a:cubicBezTo>
                <a:cubicBezTo>
                  <a:pt x="297" y="29"/>
                  <a:pt x="264" y="34"/>
                  <a:pt x="232" y="40"/>
                </a:cubicBezTo>
                <a:cubicBezTo>
                  <a:pt x="232" y="40"/>
                  <a:pt x="232" y="40"/>
                  <a:pt x="232" y="40"/>
                </a:cubicBezTo>
                <a:cubicBezTo>
                  <a:pt x="298" y="32"/>
                  <a:pt x="366" y="32"/>
                  <a:pt x="434" y="33"/>
                </a:cubicBezTo>
                <a:close/>
                <a:moveTo>
                  <a:pt x="241" y="34"/>
                </a:moveTo>
                <a:cubicBezTo>
                  <a:pt x="196" y="41"/>
                  <a:pt x="153" y="51"/>
                  <a:pt x="115" y="63"/>
                </a:cubicBezTo>
                <a:cubicBezTo>
                  <a:pt x="115" y="63"/>
                  <a:pt x="115" y="63"/>
                  <a:pt x="115" y="63"/>
                </a:cubicBezTo>
                <a:cubicBezTo>
                  <a:pt x="136" y="57"/>
                  <a:pt x="157" y="52"/>
                  <a:pt x="179" y="48"/>
                </a:cubicBezTo>
                <a:cubicBezTo>
                  <a:pt x="179" y="48"/>
                  <a:pt x="179" y="48"/>
                  <a:pt x="179" y="48"/>
                </a:cubicBezTo>
                <a:cubicBezTo>
                  <a:pt x="199" y="43"/>
                  <a:pt x="220" y="38"/>
                  <a:pt x="241" y="34"/>
                </a:cubicBezTo>
                <a:close/>
              </a:path>
            </a:pathLst>
          </a:custGeom>
          <a:solidFill>
            <a:srgbClr val="003AFF"/>
          </a:solidFill>
          <a:ln>
            <a:noFill/>
          </a:ln>
        </p:spPr>
        <p:txBody>
          <a:bodyPr vert="horz" wrap="square" lIns="72468" tIns="36239" rIns="72468" bIns="3623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842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900" b="0" i="0" u="none" strike="noStrike" kern="1200" cap="none" spc="0" normalizeH="0" baseline="0" noProof="0">
              <a:ln>
                <a:noFill/>
              </a:ln>
              <a:solidFill>
                <a:srgbClr val="FFDCB9"/>
              </a:solidFill>
              <a:effectLst/>
              <a:uLnTx/>
              <a:uFillTx/>
              <a:latin typeface="Verdana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B03EC4-35CF-BA84-1550-7AD164C1E381}"/>
              </a:ext>
            </a:extLst>
          </p:cNvPr>
          <p:cNvSpPr txBox="1"/>
          <p:nvPr/>
        </p:nvSpPr>
        <p:spPr>
          <a:xfrm>
            <a:off x="9882236" y="4060674"/>
            <a:ext cx="2135186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800"/>
              </a:spcBef>
              <a:buClrTx/>
            </a:pPr>
            <a:r>
              <a:rPr lang="en-CH">
                <a:solidFill>
                  <a:schemeClr val="tx1"/>
                </a:solidFill>
              </a:rPr>
              <a:t>If we don’t know the right order to correct, correcting all documents makes sense!</a:t>
            </a:r>
          </a:p>
        </p:txBody>
      </p:sp>
    </p:spTree>
    <p:extLst>
      <p:ext uri="{BB962C8B-B14F-4D97-AF65-F5344CB8AC3E}">
        <p14:creationId xmlns:p14="http://schemas.microsoft.com/office/powerpoint/2010/main" val="3636919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C17CC-3882-F4BD-6046-2FB3C53B8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EEEE20-1BF0-8E9C-6E27-23C2772ED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Open Sans Semibold"/>
                <a:ea typeface="Open Sans Semibold"/>
                <a:cs typeface="Open Sans Semibold"/>
              </a:rPr>
              <a:t>Our contribution</a:t>
            </a:r>
            <a:r>
              <a:rPr lang="en-GB" noProof="0">
                <a:latin typeface="Open Sans Semibold"/>
                <a:ea typeface="Open Sans Semibold"/>
                <a:cs typeface="Open Sans Semibold"/>
              </a:rPr>
              <a:t>| </a:t>
            </a:r>
            <a:r>
              <a:rPr lang="en-GB" noProof="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What if we knew the right order in which to correct the 			        </a:t>
            </a:r>
            <a:r>
              <a:rPr lang="en-GB" sz="500" noProof="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</a:t>
            </a:r>
            <a:r>
              <a:rPr lang="en-GB">
                <a:latin typeface="Open Sans Semibold"/>
                <a:ea typeface="Open Sans Semibold"/>
                <a:cs typeface="Open Sans Semibold"/>
              </a:rPr>
              <a:t>|</a:t>
            </a:r>
            <a:r>
              <a:rPr lang="en-GB" noProof="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	documents?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9715954-0C7A-C986-71F8-A19AE1B76AF0}"/>
              </a:ext>
            </a:extLst>
          </p:cNvPr>
          <p:cNvSpPr/>
          <p:nvPr/>
        </p:nvSpPr>
        <p:spPr>
          <a:xfrm>
            <a:off x="7216067" y="8517398"/>
            <a:ext cx="4975933" cy="4446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 algn="l">
              <a:spcBef>
                <a:spcPts val="800"/>
              </a:spcBef>
              <a:buClr>
                <a:schemeClr val="accent2"/>
              </a:buClr>
              <a:buSzPct val="200000"/>
              <a:buFont typeface="Open Sans" panose="020B0606030504020204" pitchFamily="34" charset="0"/>
              <a:buChar char="›"/>
            </a:pPr>
            <a:endParaRPr lang="en-GB" sz="2000" noProof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BC0D29-A7EB-B6F0-0C82-23301A355FB4}"/>
              </a:ext>
            </a:extLst>
          </p:cNvPr>
          <p:cNvSpPr/>
          <p:nvPr/>
        </p:nvSpPr>
        <p:spPr>
          <a:xfrm>
            <a:off x="457023" y="1574046"/>
            <a:ext cx="11306173" cy="385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108000" bIns="108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003AFF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Implementation: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21531D-C9D8-BAA7-264E-4AE62354D028}"/>
              </a:ext>
            </a:extLst>
          </p:cNvPr>
          <p:cNvSpPr txBox="1"/>
          <p:nvPr/>
        </p:nvSpPr>
        <p:spPr>
          <a:xfrm>
            <a:off x="632909" y="4299069"/>
            <a:ext cx="10777213" cy="14157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216000">
              <a:spcBef>
                <a:spcPts val="800"/>
              </a:spcBef>
              <a:buClrTx/>
              <a:buFont typeface="Arial" panose="020B0604020202020204" pitchFamily="34" charset="0"/>
              <a:buChar char="•"/>
            </a:pPr>
            <a:r>
              <a:rPr lang="en-CH">
                <a:solidFill>
                  <a:schemeClr val="tx1"/>
                </a:solidFill>
              </a:rPr>
              <a:t>Router that evaluates the potential improvement that may be offered by LLM corrections.</a:t>
            </a:r>
          </a:p>
          <a:p>
            <a:pPr marL="673200" lvl="1" indent="-2160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>
                <a:solidFill>
                  <a:schemeClr val="tx1"/>
                </a:solidFill>
              </a:rPr>
              <a:t>If LLM correction is sufficient -&gt; route to LLM</a:t>
            </a:r>
          </a:p>
          <a:p>
            <a:pPr marL="673200" lvl="1" indent="-2160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/>
              <a:t>Elif too complex -&gt; human review</a:t>
            </a:r>
          </a:p>
          <a:p>
            <a:pPr marL="673200" lvl="1" indent="-21600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CH">
                <a:solidFill>
                  <a:schemeClr val="tx1"/>
                </a:solidFill>
              </a:rPr>
              <a:t>Else leave the segment alone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50B808-CEBF-4939-3191-FF12F0630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873" y="1859808"/>
            <a:ext cx="7201283" cy="20900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1B8CBC5-CAA8-2016-B5F4-DCC30BA0F987}"/>
              </a:ext>
            </a:extLst>
          </p:cNvPr>
          <p:cNvSpPr/>
          <p:nvPr/>
        </p:nvSpPr>
        <p:spPr>
          <a:xfrm>
            <a:off x="4713514" y="2971800"/>
            <a:ext cx="936172" cy="337457"/>
          </a:xfrm>
          <a:prstGeom prst="rect">
            <a:avLst/>
          </a:prstGeom>
          <a:solidFill>
            <a:srgbClr val="EF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CH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AF3890-40F8-BB4A-DEDA-156242651A1F}"/>
              </a:ext>
            </a:extLst>
          </p:cNvPr>
          <p:cNvSpPr txBox="1"/>
          <p:nvPr/>
        </p:nvSpPr>
        <p:spPr>
          <a:xfrm>
            <a:off x="4546363" y="2971800"/>
            <a:ext cx="122204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  <a:buClrTx/>
            </a:pPr>
            <a:r>
              <a:rPr lang="en-CH" sz="1200" b="1">
                <a:solidFill>
                  <a:schemeClr val="tx1"/>
                </a:solidFill>
              </a:rPr>
              <a:t>Router</a:t>
            </a:r>
          </a:p>
        </p:txBody>
      </p:sp>
    </p:spTree>
    <p:extLst>
      <p:ext uri="{BB962C8B-B14F-4D97-AF65-F5344CB8AC3E}">
        <p14:creationId xmlns:p14="http://schemas.microsoft.com/office/powerpoint/2010/main" val="3974084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A8E1C-E119-2AFC-A8D5-6B001E891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07950-638A-C700-0252-07310D410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Open Sans Semibold"/>
                <a:ea typeface="Open Sans Semibold"/>
                <a:cs typeface="Open Sans Semibold"/>
              </a:rPr>
              <a:t>Results</a:t>
            </a:r>
            <a:r>
              <a:rPr lang="en-GB" noProof="0">
                <a:latin typeface="Open Sans Semibold"/>
                <a:ea typeface="Open Sans Semibold"/>
                <a:cs typeface="Open Sans Semibold"/>
              </a:rPr>
              <a:t>| 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How well does our model perform?</a:t>
            </a:r>
            <a:endParaRPr lang="en-GB" noProof="0">
              <a:solidFill>
                <a:srgbClr val="003AFF"/>
              </a:solidFill>
              <a:latin typeface="Open Sans Semibold"/>
              <a:ea typeface="Open Sans Semibold"/>
              <a:cs typeface="Open Sans Semibold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27DE5D2-FDE4-3FF3-0CFD-B21DD24C0088}"/>
              </a:ext>
            </a:extLst>
          </p:cNvPr>
          <p:cNvSpPr/>
          <p:nvPr/>
        </p:nvSpPr>
        <p:spPr>
          <a:xfrm>
            <a:off x="7216067" y="8517398"/>
            <a:ext cx="4975933" cy="4446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85750" indent="-285750" algn="l">
              <a:spcBef>
                <a:spcPts val="800"/>
              </a:spcBef>
              <a:buClr>
                <a:schemeClr val="accent2"/>
              </a:buClr>
              <a:buSzPct val="200000"/>
              <a:buFont typeface="Open Sans" panose="020B0606030504020204" pitchFamily="34" charset="0"/>
              <a:buChar char="›"/>
            </a:pPr>
            <a:endParaRPr lang="en-GB" sz="2000" noProof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AA6515-23FD-B7F0-17B7-14BAC7D50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414" y="1095153"/>
            <a:ext cx="7772400" cy="52960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488898-3A59-2548-1903-0B0CFDBAE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414" y="1095153"/>
            <a:ext cx="7772400" cy="52960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DA52C0-A70E-B075-2C3F-0B0C299E0C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414" y="1095153"/>
            <a:ext cx="7772400" cy="52960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7C5D2F-2E4B-3D53-0D98-9F6AA205D2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414" y="1095153"/>
            <a:ext cx="7772400" cy="529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68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1FEB3-07ED-28F3-983E-C81DDFA55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91F5BE-A1D5-376B-DF0F-C8CDA735A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>
                <a:latin typeface="Open Sans Semibold"/>
                <a:ea typeface="Open Sans Semibold"/>
                <a:cs typeface="Open Sans Semibold"/>
              </a:rPr>
              <a:t>Summary | </a:t>
            </a:r>
            <a:r>
              <a:rPr lang="en-GB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K</a:t>
            </a:r>
            <a:r>
              <a:rPr lang="en-GB" noProof="0" err="1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ey</a:t>
            </a:r>
            <a:r>
              <a:rPr lang="en-GB" noProof="0">
                <a:solidFill>
                  <a:srgbClr val="003AFF"/>
                </a:solidFill>
                <a:latin typeface="Open Sans Semibold"/>
                <a:ea typeface="Open Sans Semibold"/>
                <a:cs typeface="Open Sans Semibold"/>
              </a:rPr>
              <a:t> takeaways from our paper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64D9D2-6E86-78C4-0634-B9E518DEECBA}"/>
              </a:ext>
            </a:extLst>
          </p:cNvPr>
          <p:cNvSpPr/>
          <p:nvPr/>
        </p:nvSpPr>
        <p:spPr>
          <a:xfrm>
            <a:off x="4613788" y="2208870"/>
            <a:ext cx="6973429" cy="119176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000" kern="100" noProof="0">
              <a:latin typeface="Georgia" panose="02040502050405020303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8043885-72EA-CC95-A40A-7ECD27AC0492}"/>
              </a:ext>
            </a:extLst>
          </p:cNvPr>
          <p:cNvSpPr/>
          <p:nvPr/>
        </p:nvSpPr>
        <p:spPr>
          <a:xfrm>
            <a:off x="4613788" y="3689901"/>
            <a:ext cx="6973429" cy="119176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000" kern="100" noProof="0">
              <a:latin typeface="Georgia" panose="02040502050405020303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CF99A5C-F0FF-91B0-6490-7F9642D41BD5}"/>
              </a:ext>
            </a:extLst>
          </p:cNvPr>
          <p:cNvSpPr/>
          <p:nvPr/>
        </p:nvSpPr>
        <p:spPr>
          <a:xfrm>
            <a:off x="4613788" y="5170932"/>
            <a:ext cx="6973429" cy="119176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000" kern="100" noProof="0">
              <a:solidFill>
                <a:schemeClr val="tx1"/>
              </a:solidFill>
              <a:latin typeface="Georgia" panose="02040502050405020303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A34B0CB2-0B69-356C-8662-8ECD3B442A05}"/>
              </a:ext>
            </a:extLst>
          </p:cNvPr>
          <p:cNvSpPr/>
          <p:nvPr/>
        </p:nvSpPr>
        <p:spPr>
          <a:xfrm>
            <a:off x="460888" y="2208870"/>
            <a:ext cx="3742812" cy="119176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gradFill>
              <a:gsLst>
                <a:gs pos="0">
                  <a:srgbClr val="003AFF"/>
                </a:gs>
                <a:gs pos="100000">
                  <a:srgbClr val="3788FF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000" kern="100" noProof="0">
              <a:latin typeface="Georgia" panose="02040502050405020303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A5D74C1E-AB33-1438-B129-7826F0B7B7E9}"/>
              </a:ext>
            </a:extLst>
          </p:cNvPr>
          <p:cNvSpPr/>
          <p:nvPr/>
        </p:nvSpPr>
        <p:spPr>
          <a:xfrm>
            <a:off x="460888" y="3689901"/>
            <a:ext cx="3742812" cy="119176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gradFill>
              <a:gsLst>
                <a:gs pos="0">
                  <a:srgbClr val="003AFF"/>
                </a:gs>
                <a:gs pos="100000">
                  <a:srgbClr val="3788FF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000" kern="100" noProof="0">
              <a:latin typeface="Georgia" panose="02040502050405020303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706E9901-3F4E-2C2C-B894-5A2F085CB081}"/>
              </a:ext>
            </a:extLst>
          </p:cNvPr>
          <p:cNvSpPr/>
          <p:nvPr/>
        </p:nvSpPr>
        <p:spPr>
          <a:xfrm>
            <a:off x="460888" y="5170932"/>
            <a:ext cx="3742812" cy="119176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0">
            <a:gradFill>
              <a:gsLst>
                <a:gs pos="0">
                  <a:srgbClr val="003AFF"/>
                </a:gs>
                <a:gs pos="100000">
                  <a:srgbClr val="3788FF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GB" sz="2000" kern="100" noProof="0">
              <a:latin typeface="Georgia" panose="02040502050405020303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FFAC721-99CB-FC77-ED0B-7D8F6E5A73D8}"/>
              </a:ext>
            </a:extLst>
          </p:cNvPr>
          <p:cNvSpPr/>
          <p:nvPr/>
        </p:nvSpPr>
        <p:spPr>
          <a:xfrm>
            <a:off x="1206500" y="2196584"/>
            <a:ext cx="2616200" cy="1191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00" noProof="0">
                <a:solidFill>
                  <a:srgbClr val="003AFF"/>
                </a:solidFill>
              </a:rPr>
              <a:t>Cost saving in tokens</a:t>
            </a:r>
            <a:endParaRPr lang="en-GB" sz="1600" b="1" kern="100" noProof="0">
              <a:solidFill>
                <a:schemeClr val="tx1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E9C02C1-D08F-4F3B-5FE6-E2CE86A52827}"/>
              </a:ext>
            </a:extLst>
          </p:cNvPr>
          <p:cNvSpPr/>
          <p:nvPr/>
        </p:nvSpPr>
        <p:spPr>
          <a:xfrm>
            <a:off x="1206500" y="3677615"/>
            <a:ext cx="2616200" cy="1191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00" noProof="0">
                <a:solidFill>
                  <a:srgbClr val="003AFF"/>
                </a:solidFill>
              </a:rPr>
              <a:t>Human </a:t>
            </a:r>
            <a:r>
              <a:rPr lang="en-GB" sz="1600" b="1" kern="100">
                <a:solidFill>
                  <a:srgbClr val="003AFF"/>
                </a:solidFill>
              </a:rPr>
              <a:t>guardrail</a:t>
            </a:r>
            <a:endParaRPr lang="en-GB" sz="1600" b="1" kern="100" noProof="0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8A8644D-976C-C886-C1C7-5D7296E02AC2}"/>
              </a:ext>
            </a:extLst>
          </p:cNvPr>
          <p:cNvSpPr/>
          <p:nvPr/>
        </p:nvSpPr>
        <p:spPr>
          <a:xfrm>
            <a:off x="1206500" y="5179075"/>
            <a:ext cx="2616200" cy="1191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b="1" kern="100" noProof="0">
                <a:solidFill>
                  <a:srgbClr val="003AFF"/>
                </a:solidFill>
              </a:rPr>
              <a:t>Scaling to other datasets</a:t>
            </a:r>
            <a:endParaRPr lang="en-GB" sz="1600" b="1" kern="100" noProof="0">
              <a:solidFill>
                <a:schemeClr val="tx1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AD0F6CF-7E67-64E8-4331-AF444D657B06}"/>
              </a:ext>
            </a:extLst>
          </p:cNvPr>
          <p:cNvSpPr/>
          <p:nvPr/>
        </p:nvSpPr>
        <p:spPr>
          <a:xfrm>
            <a:off x="603551" y="2487327"/>
            <a:ext cx="604108" cy="60410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>
              <a:solidFill>
                <a:schemeClr val="bg1"/>
              </a:solidFill>
            </a:endParaRPr>
          </a:p>
        </p:txBody>
      </p:sp>
      <p:sp>
        <p:nvSpPr>
          <p:cNvPr id="44" name="Freeform 22">
            <a:extLst>
              <a:ext uri="{FF2B5EF4-FFF2-40B4-BE49-F238E27FC236}">
                <a16:creationId xmlns:a16="http://schemas.microsoft.com/office/drawing/2014/main" id="{C5380C96-53BA-7726-DBC0-3443D662DE4F}"/>
              </a:ext>
            </a:extLst>
          </p:cNvPr>
          <p:cNvSpPr>
            <a:spLocks/>
          </p:cNvSpPr>
          <p:nvPr/>
        </p:nvSpPr>
        <p:spPr bwMode="auto">
          <a:xfrm>
            <a:off x="735066" y="2619277"/>
            <a:ext cx="341079" cy="340209"/>
          </a:xfrm>
          <a:custGeom>
            <a:avLst/>
            <a:gdLst>
              <a:gd name="T0" fmla="*/ 444 w 784"/>
              <a:gd name="T1" fmla="*/ 2 h 782"/>
              <a:gd name="T2" fmla="*/ 539 w 784"/>
              <a:gd name="T3" fmla="*/ 28 h 782"/>
              <a:gd name="T4" fmla="*/ 625 w 784"/>
              <a:gd name="T5" fmla="*/ 77 h 782"/>
              <a:gd name="T6" fmla="*/ 695 w 784"/>
              <a:gd name="T7" fmla="*/ 144 h 782"/>
              <a:gd name="T8" fmla="*/ 695 w 784"/>
              <a:gd name="T9" fmla="*/ 11 h 782"/>
              <a:gd name="T10" fmla="*/ 702 w 784"/>
              <a:gd name="T11" fmla="*/ 2 h 782"/>
              <a:gd name="T12" fmla="*/ 712 w 784"/>
              <a:gd name="T13" fmla="*/ 0 h 782"/>
              <a:gd name="T14" fmla="*/ 723 w 784"/>
              <a:gd name="T15" fmla="*/ 2 h 782"/>
              <a:gd name="T16" fmla="*/ 729 w 784"/>
              <a:gd name="T17" fmla="*/ 11 h 782"/>
              <a:gd name="T18" fmla="*/ 731 w 784"/>
              <a:gd name="T19" fmla="*/ 195 h 782"/>
              <a:gd name="T20" fmla="*/ 727 w 784"/>
              <a:gd name="T21" fmla="*/ 206 h 782"/>
              <a:gd name="T22" fmla="*/ 718 w 784"/>
              <a:gd name="T23" fmla="*/ 212 h 782"/>
              <a:gd name="T24" fmla="*/ 534 w 784"/>
              <a:gd name="T25" fmla="*/ 213 h 782"/>
              <a:gd name="T26" fmla="*/ 524 w 784"/>
              <a:gd name="T27" fmla="*/ 209 h 782"/>
              <a:gd name="T28" fmla="*/ 517 w 784"/>
              <a:gd name="T29" fmla="*/ 201 h 782"/>
              <a:gd name="T30" fmla="*/ 517 w 784"/>
              <a:gd name="T31" fmla="*/ 189 h 782"/>
              <a:gd name="T32" fmla="*/ 524 w 784"/>
              <a:gd name="T33" fmla="*/ 180 h 782"/>
              <a:gd name="T34" fmla="*/ 534 w 784"/>
              <a:gd name="T35" fmla="*/ 178 h 782"/>
              <a:gd name="T36" fmla="*/ 647 w 784"/>
              <a:gd name="T37" fmla="*/ 142 h 782"/>
              <a:gd name="T38" fmla="*/ 574 w 784"/>
              <a:gd name="T39" fmla="*/ 85 h 782"/>
              <a:gd name="T40" fmla="*/ 488 w 784"/>
              <a:gd name="T41" fmla="*/ 48 h 782"/>
              <a:gd name="T42" fmla="*/ 391 w 784"/>
              <a:gd name="T43" fmla="*/ 35 h 782"/>
              <a:gd name="T44" fmla="*/ 289 w 784"/>
              <a:gd name="T45" fmla="*/ 51 h 782"/>
              <a:gd name="T46" fmla="*/ 198 w 784"/>
              <a:gd name="T47" fmla="*/ 93 h 782"/>
              <a:gd name="T48" fmla="*/ 123 w 784"/>
              <a:gd name="T49" fmla="*/ 158 h 782"/>
              <a:gd name="T50" fmla="*/ 69 w 784"/>
              <a:gd name="T51" fmla="*/ 240 h 782"/>
              <a:gd name="T52" fmla="*/ 39 w 784"/>
              <a:gd name="T53" fmla="*/ 339 h 782"/>
              <a:gd name="T54" fmla="*/ 39 w 784"/>
              <a:gd name="T55" fmla="*/ 443 h 782"/>
              <a:gd name="T56" fmla="*/ 69 w 784"/>
              <a:gd name="T57" fmla="*/ 542 h 782"/>
              <a:gd name="T58" fmla="*/ 123 w 784"/>
              <a:gd name="T59" fmla="*/ 625 h 782"/>
              <a:gd name="T60" fmla="*/ 198 w 784"/>
              <a:gd name="T61" fmla="*/ 690 h 782"/>
              <a:gd name="T62" fmla="*/ 289 w 784"/>
              <a:gd name="T63" fmla="*/ 733 h 782"/>
              <a:gd name="T64" fmla="*/ 391 w 784"/>
              <a:gd name="T65" fmla="*/ 747 h 782"/>
              <a:gd name="T66" fmla="*/ 495 w 784"/>
              <a:gd name="T67" fmla="*/ 733 h 782"/>
              <a:gd name="T68" fmla="*/ 585 w 784"/>
              <a:gd name="T69" fmla="*/ 690 h 782"/>
              <a:gd name="T70" fmla="*/ 661 w 784"/>
              <a:gd name="T71" fmla="*/ 625 h 782"/>
              <a:gd name="T72" fmla="*/ 715 w 784"/>
              <a:gd name="T73" fmla="*/ 542 h 782"/>
              <a:gd name="T74" fmla="*/ 744 w 784"/>
              <a:gd name="T75" fmla="*/ 443 h 782"/>
              <a:gd name="T76" fmla="*/ 749 w 784"/>
              <a:gd name="T77" fmla="*/ 386 h 782"/>
              <a:gd name="T78" fmla="*/ 756 w 784"/>
              <a:gd name="T79" fmla="*/ 377 h 782"/>
              <a:gd name="T80" fmla="*/ 766 w 784"/>
              <a:gd name="T81" fmla="*/ 373 h 782"/>
              <a:gd name="T82" fmla="*/ 777 w 784"/>
              <a:gd name="T83" fmla="*/ 377 h 782"/>
              <a:gd name="T84" fmla="*/ 783 w 784"/>
              <a:gd name="T85" fmla="*/ 386 h 782"/>
              <a:gd name="T86" fmla="*/ 780 w 784"/>
              <a:gd name="T87" fmla="*/ 445 h 782"/>
              <a:gd name="T88" fmla="*/ 753 w 784"/>
              <a:gd name="T89" fmla="*/ 544 h 782"/>
              <a:gd name="T90" fmla="*/ 702 w 784"/>
              <a:gd name="T91" fmla="*/ 631 h 782"/>
              <a:gd name="T92" fmla="*/ 631 w 784"/>
              <a:gd name="T93" fmla="*/ 701 h 782"/>
              <a:gd name="T94" fmla="*/ 545 w 784"/>
              <a:gd name="T95" fmla="*/ 752 h 782"/>
              <a:gd name="T96" fmla="*/ 445 w 784"/>
              <a:gd name="T97" fmla="*/ 780 h 782"/>
              <a:gd name="T98" fmla="*/ 339 w 784"/>
              <a:gd name="T99" fmla="*/ 780 h 782"/>
              <a:gd name="T100" fmla="*/ 240 w 784"/>
              <a:gd name="T101" fmla="*/ 752 h 782"/>
              <a:gd name="T102" fmla="*/ 152 w 784"/>
              <a:gd name="T103" fmla="*/ 701 h 782"/>
              <a:gd name="T104" fmla="*/ 81 w 784"/>
              <a:gd name="T105" fmla="*/ 631 h 782"/>
              <a:gd name="T106" fmla="*/ 31 w 784"/>
              <a:gd name="T107" fmla="*/ 544 h 782"/>
              <a:gd name="T108" fmla="*/ 4 w 784"/>
              <a:gd name="T109" fmla="*/ 445 h 782"/>
              <a:gd name="T110" fmla="*/ 4 w 784"/>
              <a:gd name="T111" fmla="*/ 337 h 782"/>
              <a:gd name="T112" fmla="*/ 31 w 784"/>
              <a:gd name="T113" fmla="*/ 239 h 782"/>
              <a:gd name="T114" fmla="*/ 81 w 784"/>
              <a:gd name="T115" fmla="*/ 151 h 782"/>
              <a:gd name="T116" fmla="*/ 152 w 784"/>
              <a:gd name="T117" fmla="*/ 81 h 782"/>
              <a:gd name="T118" fmla="*/ 240 w 784"/>
              <a:gd name="T119" fmla="*/ 30 h 782"/>
              <a:gd name="T120" fmla="*/ 339 w 784"/>
              <a:gd name="T121" fmla="*/ 4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84" h="782">
                <a:moveTo>
                  <a:pt x="391" y="0"/>
                </a:moveTo>
                <a:lnTo>
                  <a:pt x="444" y="2"/>
                </a:lnTo>
                <a:lnTo>
                  <a:pt x="492" y="13"/>
                </a:lnTo>
                <a:lnTo>
                  <a:pt x="539" y="28"/>
                </a:lnTo>
                <a:lnTo>
                  <a:pt x="584" y="49"/>
                </a:lnTo>
                <a:lnTo>
                  <a:pt x="625" y="77"/>
                </a:lnTo>
                <a:lnTo>
                  <a:pt x="661" y="107"/>
                </a:lnTo>
                <a:lnTo>
                  <a:pt x="695" y="144"/>
                </a:lnTo>
                <a:lnTo>
                  <a:pt x="695" y="17"/>
                </a:lnTo>
                <a:lnTo>
                  <a:pt x="695" y="11"/>
                </a:lnTo>
                <a:lnTo>
                  <a:pt x="698" y="6"/>
                </a:lnTo>
                <a:lnTo>
                  <a:pt x="702" y="2"/>
                </a:lnTo>
                <a:lnTo>
                  <a:pt x="707" y="1"/>
                </a:lnTo>
                <a:lnTo>
                  <a:pt x="712" y="0"/>
                </a:lnTo>
                <a:lnTo>
                  <a:pt x="718" y="1"/>
                </a:lnTo>
                <a:lnTo>
                  <a:pt x="723" y="2"/>
                </a:lnTo>
                <a:lnTo>
                  <a:pt x="727" y="6"/>
                </a:lnTo>
                <a:lnTo>
                  <a:pt x="729" y="11"/>
                </a:lnTo>
                <a:lnTo>
                  <a:pt x="731" y="17"/>
                </a:lnTo>
                <a:lnTo>
                  <a:pt x="731" y="195"/>
                </a:lnTo>
                <a:lnTo>
                  <a:pt x="729" y="201"/>
                </a:lnTo>
                <a:lnTo>
                  <a:pt x="727" y="206"/>
                </a:lnTo>
                <a:lnTo>
                  <a:pt x="723" y="209"/>
                </a:lnTo>
                <a:lnTo>
                  <a:pt x="718" y="212"/>
                </a:lnTo>
                <a:lnTo>
                  <a:pt x="712" y="213"/>
                </a:lnTo>
                <a:lnTo>
                  <a:pt x="534" y="213"/>
                </a:lnTo>
                <a:lnTo>
                  <a:pt x="529" y="212"/>
                </a:lnTo>
                <a:lnTo>
                  <a:pt x="524" y="209"/>
                </a:lnTo>
                <a:lnTo>
                  <a:pt x="520" y="206"/>
                </a:lnTo>
                <a:lnTo>
                  <a:pt x="517" y="201"/>
                </a:lnTo>
                <a:lnTo>
                  <a:pt x="516" y="195"/>
                </a:lnTo>
                <a:lnTo>
                  <a:pt x="517" y="189"/>
                </a:lnTo>
                <a:lnTo>
                  <a:pt x="520" y="184"/>
                </a:lnTo>
                <a:lnTo>
                  <a:pt x="524" y="180"/>
                </a:lnTo>
                <a:lnTo>
                  <a:pt x="529" y="179"/>
                </a:lnTo>
                <a:lnTo>
                  <a:pt x="534" y="178"/>
                </a:lnTo>
                <a:lnTo>
                  <a:pt x="677" y="178"/>
                </a:lnTo>
                <a:lnTo>
                  <a:pt x="647" y="142"/>
                </a:lnTo>
                <a:lnTo>
                  <a:pt x="613" y="111"/>
                </a:lnTo>
                <a:lnTo>
                  <a:pt x="574" y="85"/>
                </a:lnTo>
                <a:lnTo>
                  <a:pt x="533" y="64"/>
                </a:lnTo>
                <a:lnTo>
                  <a:pt x="488" y="48"/>
                </a:lnTo>
                <a:lnTo>
                  <a:pt x="441" y="39"/>
                </a:lnTo>
                <a:lnTo>
                  <a:pt x="391" y="35"/>
                </a:lnTo>
                <a:lnTo>
                  <a:pt x="339" y="39"/>
                </a:lnTo>
                <a:lnTo>
                  <a:pt x="289" y="51"/>
                </a:lnTo>
                <a:lnTo>
                  <a:pt x="242" y="68"/>
                </a:lnTo>
                <a:lnTo>
                  <a:pt x="198" y="93"/>
                </a:lnTo>
                <a:lnTo>
                  <a:pt x="158" y="123"/>
                </a:lnTo>
                <a:lnTo>
                  <a:pt x="123" y="158"/>
                </a:lnTo>
                <a:lnTo>
                  <a:pt x="93" y="197"/>
                </a:lnTo>
                <a:lnTo>
                  <a:pt x="69" y="240"/>
                </a:lnTo>
                <a:lnTo>
                  <a:pt x="51" y="289"/>
                </a:lnTo>
                <a:lnTo>
                  <a:pt x="39" y="339"/>
                </a:lnTo>
                <a:lnTo>
                  <a:pt x="35" y="391"/>
                </a:lnTo>
                <a:lnTo>
                  <a:pt x="39" y="443"/>
                </a:lnTo>
                <a:lnTo>
                  <a:pt x="51" y="494"/>
                </a:lnTo>
                <a:lnTo>
                  <a:pt x="69" y="542"/>
                </a:lnTo>
                <a:lnTo>
                  <a:pt x="93" y="585"/>
                </a:lnTo>
                <a:lnTo>
                  <a:pt x="123" y="625"/>
                </a:lnTo>
                <a:lnTo>
                  <a:pt x="158" y="659"/>
                </a:lnTo>
                <a:lnTo>
                  <a:pt x="198" y="690"/>
                </a:lnTo>
                <a:lnTo>
                  <a:pt x="242" y="714"/>
                </a:lnTo>
                <a:lnTo>
                  <a:pt x="289" y="733"/>
                </a:lnTo>
                <a:lnTo>
                  <a:pt x="339" y="743"/>
                </a:lnTo>
                <a:lnTo>
                  <a:pt x="391" y="747"/>
                </a:lnTo>
                <a:lnTo>
                  <a:pt x="444" y="743"/>
                </a:lnTo>
                <a:lnTo>
                  <a:pt x="495" y="733"/>
                </a:lnTo>
                <a:lnTo>
                  <a:pt x="542" y="714"/>
                </a:lnTo>
                <a:lnTo>
                  <a:pt x="585" y="690"/>
                </a:lnTo>
                <a:lnTo>
                  <a:pt x="626" y="659"/>
                </a:lnTo>
                <a:lnTo>
                  <a:pt x="661" y="625"/>
                </a:lnTo>
                <a:lnTo>
                  <a:pt x="690" y="585"/>
                </a:lnTo>
                <a:lnTo>
                  <a:pt x="715" y="542"/>
                </a:lnTo>
                <a:lnTo>
                  <a:pt x="733" y="494"/>
                </a:lnTo>
                <a:lnTo>
                  <a:pt x="744" y="443"/>
                </a:lnTo>
                <a:lnTo>
                  <a:pt x="748" y="391"/>
                </a:lnTo>
                <a:lnTo>
                  <a:pt x="749" y="386"/>
                </a:lnTo>
                <a:lnTo>
                  <a:pt x="752" y="381"/>
                </a:lnTo>
                <a:lnTo>
                  <a:pt x="756" y="377"/>
                </a:lnTo>
                <a:lnTo>
                  <a:pt x="761" y="374"/>
                </a:lnTo>
                <a:lnTo>
                  <a:pt x="766" y="373"/>
                </a:lnTo>
                <a:lnTo>
                  <a:pt x="771" y="374"/>
                </a:lnTo>
                <a:lnTo>
                  <a:pt x="777" y="377"/>
                </a:lnTo>
                <a:lnTo>
                  <a:pt x="780" y="381"/>
                </a:lnTo>
                <a:lnTo>
                  <a:pt x="783" y="386"/>
                </a:lnTo>
                <a:lnTo>
                  <a:pt x="784" y="391"/>
                </a:lnTo>
                <a:lnTo>
                  <a:pt x="780" y="445"/>
                </a:lnTo>
                <a:lnTo>
                  <a:pt x="770" y="496"/>
                </a:lnTo>
                <a:lnTo>
                  <a:pt x="753" y="544"/>
                </a:lnTo>
                <a:lnTo>
                  <a:pt x="731" y="589"/>
                </a:lnTo>
                <a:lnTo>
                  <a:pt x="702" y="631"/>
                </a:lnTo>
                <a:lnTo>
                  <a:pt x="669" y="669"/>
                </a:lnTo>
                <a:lnTo>
                  <a:pt x="631" y="701"/>
                </a:lnTo>
                <a:lnTo>
                  <a:pt x="589" y="729"/>
                </a:lnTo>
                <a:lnTo>
                  <a:pt x="545" y="752"/>
                </a:lnTo>
                <a:lnTo>
                  <a:pt x="496" y="769"/>
                </a:lnTo>
                <a:lnTo>
                  <a:pt x="445" y="780"/>
                </a:lnTo>
                <a:lnTo>
                  <a:pt x="391" y="782"/>
                </a:lnTo>
                <a:lnTo>
                  <a:pt x="339" y="780"/>
                </a:lnTo>
                <a:lnTo>
                  <a:pt x="288" y="769"/>
                </a:lnTo>
                <a:lnTo>
                  <a:pt x="240" y="752"/>
                </a:lnTo>
                <a:lnTo>
                  <a:pt x="194" y="729"/>
                </a:lnTo>
                <a:lnTo>
                  <a:pt x="152" y="701"/>
                </a:lnTo>
                <a:lnTo>
                  <a:pt x="115" y="669"/>
                </a:lnTo>
                <a:lnTo>
                  <a:pt x="81" y="631"/>
                </a:lnTo>
                <a:lnTo>
                  <a:pt x="54" y="589"/>
                </a:lnTo>
                <a:lnTo>
                  <a:pt x="31" y="544"/>
                </a:lnTo>
                <a:lnTo>
                  <a:pt x="14" y="496"/>
                </a:lnTo>
                <a:lnTo>
                  <a:pt x="4" y="445"/>
                </a:lnTo>
                <a:lnTo>
                  <a:pt x="0" y="391"/>
                </a:lnTo>
                <a:lnTo>
                  <a:pt x="4" y="337"/>
                </a:lnTo>
                <a:lnTo>
                  <a:pt x="14" y="288"/>
                </a:lnTo>
                <a:lnTo>
                  <a:pt x="31" y="239"/>
                </a:lnTo>
                <a:lnTo>
                  <a:pt x="54" y="193"/>
                </a:lnTo>
                <a:lnTo>
                  <a:pt x="81" y="151"/>
                </a:lnTo>
                <a:lnTo>
                  <a:pt x="115" y="114"/>
                </a:lnTo>
                <a:lnTo>
                  <a:pt x="152" y="81"/>
                </a:lnTo>
                <a:lnTo>
                  <a:pt x="194" y="53"/>
                </a:lnTo>
                <a:lnTo>
                  <a:pt x="240" y="30"/>
                </a:lnTo>
                <a:lnTo>
                  <a:pt x="288" y="14"/>
                </a:lnTo>
                <a:lnTo>
                  <a:pt x="339" y="4"/>
                </a:lnTo>
                <a:lnTo>
                  <a:pt x="391" y="0"/>
                </a:lnTo>
                <a:close/>
              </a:path>
            </a:pathLst>
          </a:custGeom>
          <a:solidFill>
            <a:schemeClr val="tx2"/>
          </a:solidFill>
          <a:ln w="6350">
            <a:solidFill>
              <a:schemeClr val="tx2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D2836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1FC6FBCE-0A81-3D96-732C-A81A674A09CC}"/>
              </a:ext>
            </a:extLst>
          </p:cNvPr>
          <p:cNvSpPr/>
          <p:nvPr/>
        </p:nvSpPr>
        <p:spPr>
          <a:xfrm>
            <a:off x="603551" y="3972111"/>
            <a:ext cx="604108" cy="60410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>
              <a:solidFill>
                <a:schemeClr val="bg1"/>
              </a:solidFill>
            </a:endParaRPr>
          </a:p>
        </p:txBody>
      </p:sp>
      <p:pic>
        <p:nvPicPr>
          <p:cNvPr id="46" name="Grafik 83">
            <a:extLst>
              <a:ext uri="{FF2B5EF4-FFF2-40B4-BE49-F238E27FC236}">
                <a16:creationId xmlns:a16="http://schemas.microsoft.com/office/drawing/2014/main" id="{345003AE-6C1A-C4B9-25D6-DF74E66F8A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0853" y="4089413"/>
            <a:ext cx="369505" cy="369505"/>
          </a:xfrm>
          <a:prstGeom prst="rect">
            <a:avLst/>
          </a:prstGeom>
        </p:spPr>
      </p:pic>
      <p:sp>
        <p:nvSpPr>
          <p:cNvPr id="47" name="Oval 46">
            <a:extLst>
              <a:ext uri="{FF2B5EF4-FFF2-40B4-BE49-F238E27FC236}">
                <a16:creationId xmlns:a16="http://schemas.microsoft.com/office/drawing/2014/main" id="{A80BC240-3876-0D2D-C8EB-CADF2CF9997B}"/>
              </a:ext>
            </a:extLst>
          </p:cNvPr>
          <p:cNvSpPr/>
          <p:nvPr/>
        </p:nvSpPr>
        <p:spPr>
          <a:xfrm>
            <a:off x="603551" y="5478523"/>
            <a:ext cx="604108" cy="60410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>
              <a:solidFill>
                <a:schemeClr val="bg1"/>
              </a:solidFill>
            </a:endParaRPr>
          </a:p>
        </p:txBody>
      </p:sp>
      <p:pic>
        <p:nvPicPr>
          <p:cNvPr id="48" name="Grafik 80">
            <a:extLst>
              <a:ext uri="{FF2B5EF4-FFF2-40B4-BE49-F238E27FC236}">
                <a16:creationId xmlns:a16="http://schemas.microsoft.com/office/drawing/2014/main" id="{5E2CF402-8B13-86FE-127A-8FD3E252F19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3541" y="5604518"/>
            <a:ext cx="384129" cy="352119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F5C7E8F2-F90C-7D36-4ED9-73B63D213F39}"/>
              </a:ext>
            </a:extLst>
          </p:cNvPr>
          <p:cNvGrpSpPr/>
          <p:nvPr/>
        </p:nvGrpSpPr>
        <p:grpSpPr>
          <a:xfrm>
            <a:off x="3962126" y="2368816"/>
            <a:ext cx="871874" cy="871874"/>
            <a:chOff x="6583136" y="2451254"/>
            <a:chExt cx="620231" cy="620231"/>
          </a:xfrm>
          <a:gradFill>
            <a:gsLst>
              <a:gs pos="0">
                <a:srgbClr val="003AFF"/>
              </a:gs>
              <a:gs pos="100000">
                <a:srgbClr val="3788FF"/>
              </a:gs>
            </a:gsLst>
            <a:lin ang="8400000" scaled="0"/>
          </a:gradFill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1D5384E-CDAE-3ED3-C522-6E56337BE073}"/>
                </a:ext>
              </a:extLst>
            </p:cNvPr>
            <p:cNvSpPr/>
            <p:nvPr/>
          </p:nvSpPr>
          <p:spPr>
            <a:xfrm>
              <a:off x="6583136" y="2451254"/>
              <a:ext cx="620231" cy="62023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t"/>
            <a:lstStyle/>
            <a:p>
              <a:pPr marL="216000" indent="-216000" algn="l">
                <a:spcBef>
                  <a:spcPts val="800"/>
                </a:spcBef>
                <a:buFont typeface="Arial" panose="020B0604020202020204" pitchFamily="34" charset="0"/>
                <a:buChar char="•"/>
              </a:pPr>
              <a:endParaRPr lang="en-GB" noProof="0">
                <a:solidFill>
                  <a:schemeClr val="bg1"/>
                </a:solidFill>
              </a:endParaRPr>
            </a:p>
          </p:txBody>
        </p:sp>
        <p:sp>
          <p:nvSpPr>
            <p:cNvPr id="24" name="Arrow: Chevron 23">
              <a:extLst>
                <a:ext uri="{FF2B5EF4-FFF2-40B4-BE49-F238E27FC236}">
                  <a16:creationId xmlns:a16="http://schemas.microsoft.com/office/drawing/2014/main" id="{A181A068-8196-CF37-7746-AE77E97418B8}"/>
                </a:ext>
              </a:extLst>
            </p:cNvPr>
            <p:cNvSpPr/>
            <p:nvPr/>
          </p:nvSpPr>
          <p:spPr>
            <a:xfrm>
              <a:off x="6784648" y="2575344"/>
              <a:ext cx="247113" cy="37205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t"/>
            <a:lstStyle/>
            <a:p>
              <a:pPr marL="216000" indent="-216000" algn="l">
                <a:spcBef>
                  <a:spcPts val="800"/>
                </a:spcBef>
                <a:buFont typeface="Arial" panose="020B0604020202020204" pitchFamily="34" charset="0"/>
                <a:buChar char="•"/>
              </a:pPr>
              <a:endParaRPr lang="en-GB" noProof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C72FF88-7A1A-5B3D-26E2-7F3E5452713D}"/>
              </a:ext>
            </a:extLst>
          </p:cNvPr>
          <p:cNvGrpSpPr/>
          <p:nvPr/>
        </p:nvGrpSpPr>
        <p:grpSpPr>
          <a:xfrm>
            <a:off x="3989116" y="3849847"/>
            <a:ext cx="871874" cy="871874"/>
            <a:chOff x="6583136" y="2451254"/>
            <a:chExt cx="620231" cy="620231"/>
          </a:xfrm>
          <a:gradFill>
            <a:gsLst>
              <a:gs pos="0">
                <a:srgbClr val="003AFF"/>
              </a:gs>
              <a:gs pos="100000">
                <a:srgbClr val="3788FF"/>
              </a:gs>
            </a:gsLst>
            <a:lin ang="8400000" scaled="0"/>
          </a:gradFill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48FC354-5D40-D0E4-BEAF-F4C25C6E8141}"/>
                </a:ext>
              </a:extLst>
            </p:cNvPr>
            <p:cNvSpPr/>
            <p:nvPr/>
          </p:nvSpPr>
          <p:spPr>
            <a:xfrm>
              <a:off x="6583136" y="2451254"/>
              <a:ext cx="620231" cy="62023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t"/>
            <a:lstStyle/>
            <a:p>
              <a:pPr marL="216000" indent="-216000" algn="l">
                <a:spcBef>
                  <a:spcPts val="800"/>
                </a:spcBef>
                <a:buFont typeface="Arial" panose="020B0604020202020204" pitchFamily="34" charset="0"/>
                <a:buChar char="•"/>
              </a:pPr>
              <a:endParaRPr lang="en-GB" noProof="0">
                <a:solidFill>
                  <a:schemeClr val="bg1"/>
                </a:solidFill>
              </a:endParaRPr>
            </a:p>
          </p:txBody>
        </p:sp>
        <p:sp>
          <p:nvSpPr>
            <p:cNvPr id="31" name="Arrow: Chevron 30">
              <a:extLst>
                <a:ext uri="{FF2B5EF4-FFF2-40B4-BE49-F238E27FC236}">
                  <a16:creationId xmlns:a16="http://schemas.microsoft.com/office/drawing/2014/main" id="{267472CF-BBE3-BC28-3F2B-D80AA29C3961}"/>
                </a:ext>
              </a:extLst>
            </p:cNvPr>
            <p:cNvSpPr/>
            <p:nvPr/>
          </p:nvSpPr>
          <p:spPr>
            <a:xfrm>
              <a:off x="6784648" y="2575344"/>
              <a:ext cx="247113" cy="37205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t"/>
            <a:lstStyle/>
            <a:p>
              <a:pPr marL="216000" indent="-216000" algn="l">
                <a:spcBef>
                  <a:spcPts val="800"/>
                </a:spcBef>
                <a:buFont typeface="Arial" panose="020B0604020202020204" pitchFamily="34" charset="0"/>
                <a:buChar char="•"/>
              </a:pPr>
              <a:endParaRPr lang="en-GB" noProof="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A4AD664-10A3-30CA-0F16-09C529D88706}"/>
              </a:ext>
            </a:extLst>
          </p:cNvPr>
          <p:cNvGrpSpPr/>
          <p:nvPr/>
        </p:nvGrpSpPr>
        <p:grpSpPr>
          <a:xfrm>
            <a:off x="3983145" y="5330878"/>
            <a:ext cx="871874" cy="871874"/>
            <a:chOff x="6583136" y="2451254"/>
            <a:chExt cx="620231" cy="620231"/>
          </a:xfrm>
          <a:gradFill>
            <a:gsLst>
              <a:gs pos="0">
                <a:srgbClr val="003AFF"/>
              </a:gs>
              <a:gs pos="100000">
                <a:srgbClr val="3788FF"/>
              </a:gs>
            </a:gsLst>
            <a:lin ang="8400000" scaled="0"/>
          </a:gra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C4FAAFB-8914-4036-D09A-66A4EFEBC182}"/>
                </a:ext>
              </a:extLst>
            </p:cNvPr>
            <p:cNvSpPr/>
            <p:nvPr/>
          </p:nvSpPr>
          <p:spPr>
            <a:xfrm>
              <a:off x="6583136" y="2451254"/>
              <a:ext cx="620231" cy="62023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t"/>
            <a:lstStyle/>
            <a:p>
              <a:pPr marL="216000" indent="-216000" algn="l">
                <a:spcBef>
                  <a:spcPts val="800"/>
                </a:spcBef>
                <a:buFont typeface="Arial" panose="020B0604020202020204" pitchFamily="34" charset="0"/>
                <a:buChar char="•"/>
              </a:pPr>
              <a:endParaRPr lang="en-GB" noProof="0">
                <a:solidFill>
                  <a:schemeClr val="bg1"/>
                </a:solidFill>
              </a:endParaRPr>
            </a:p>
          </p:txBody>
        </p:sp>
        <p:sp>
          <p:nvSpPr>
            <p:cNvPr id="36" name="Arrow: Chevron 35">
              <a:extLst>
                <a:ext uri="{FF2B5EF4-FFF2-40B4-BE49-F238E27FC236}">
                  <a16:creationId xmlns:a16="http://schemas.microsoft.com/office/drawing/2014/main" id="{790E885C-1AED-07C3-931D-72ED7066686F}"/>
                </a:ext>
              </a:extLst>
            </p:cNvPr>
            <p:cNvSpPr/>
            <p:nvPr/>
          </p:nvSpPr>
          <p:spPr>
            <a:xfrm>
              <a:off x="6784648" y="2575344"/>
              <a:ext cx="247113" cy="37205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t"/>
            <a:lstStyle/>
            <a:p>
              <a:pPr marL="216000" indent="-216000" algn="l">
                <a:spcBef>
                  <a:spcPts val="800"/>
                </a:spcBef>
                <a:buFont typeface="Arial" panose="020B0604020202020204" pitchFamily="34" charset="0"/>
                <a:buChar char="•"/>
              </a:pPr>
              <a:endParaRPr lang="en-GB" noProof="0">
                <a:solidFill>
                  <a:schemeClr val="bg1"/>
                </a:solidFill>
              </a:endParaRPr>
            </a:p>
          </p:txBody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25548817-99DB-8FB6-53FD-0590F589EB42}"/>
              </a:ext>
            </a:extLst>
          </p:cNvPr>
          <p:cNvSpPr/>
          <p:nvPr/>
        </p:nvSpPr>
        <p:spPr>
          <a:xfrm>
            <a:off x="442913" y="1627028"/>
            <a:ext cx="2490787" cy="385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108000" bIns="108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srgbClr val="003AFF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Research Streams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4CB55299-EDBD-AC4F-4998-1A74CAEB3B74}"/>
              </a:ext>
            </a:extLst>
          </p:cNvPr>
          <p:cNvSpPr/>
          <p:nvPr/>
        </p:nvSpPr>
        <p:spPr>
          <a:xfrm>
            <a:off x="4952999" y="1612276"/>
            <a:ext cx="6260961" cy="385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108000" bIns="108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H" sz="2000" b="1">
                <a:solidFill>
                  <a:srgbClr val="003AFF"/>
                </a:solidFill>
                <a:latin typeface="Open Sans"/>
              </a:rPr>
              <a:t>K</a:t>
            </a:r>
            <a:r>
              <a:rPr lang="en-GB" sz="2000" b="1" err="1">
                <a:solidFill>
                  <a:srgbClr val="003AFF"/>
                </a:solidFill>
                <a:latin typeface="Open Sans"/>
              </a:rPr>
              <a:t>ey</a:t>
            </a:r>
            <a:r>
              <a:rPr lang="en-GB" sz="2000" b="1">
                <a:solidFill>
                  <a:srgbClr val="003AFF"/>
                </a:solidFill>
                <a:latin typeface="Open Sans"/>
              </a:rPr>
              <a:t> contributions</a:t>
            </a: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srgbClr val="003A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89AD29D-A40C-CBE3-CF73-C66C78EE75C4}"/>
              </a:ext>
            </a:extLst>
          </p:cNvPr>
          <p:cNvSpPr/>
          <p:nvPr/>
        </p:nvSpPr>
        <p:spPr>
          <a:xfrm>
            <a:off x="4850366" y="2180376"/>
            <a:ext cx="7420903" cy="12888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spcBef>
                <a:spcPts val="800"/>
              </a:spcBef>
              <a:buClr>
                <a:schemeClr val="tx1"/>
              </a:buClr>
              <a:buSzPct val="150000"/>
              <a:buFont typeface="Prompt" panose="00000500000000000000" pitchFamily="2" charset="-34"/>
              <a:buChar char="›"/>
            </a:pPr>
            <a:r>
              <a:rPr lang="en-US" sz="1600" b="1" noProof="0">
                <a:solidFill>
                  <a:schemeClr val="tx1"/>
                </a:solidFill>
              </a:rPr>
              <a:t>40% reduction in correction effort</a:t>
            </a:r>
          </a:p>
          <a:p>
            <a:pPr marL="285750" indent="-285750">
              <a:spcBef>
                <a:spcPts val="800"/>
              </a:spcBef>
              <a:buClr>
                <a:schemeClr val="tx1"/>
              </a:buClr>
              <a:buSzPct val="150000"/>
              <a:buFont typeface="Prompt" panose="00000500000000000000" pitchFamily="2" charset="-34"/>
              <a:buChar char="›"/>
            </a:pPr>
            <a:r>
              <a:rPr lang="en-US" sz="1600" b="1">
                <a:solidFill>
                  <a:schemeClr val="tx1"/>
                </a:solidFill>
              </a:rPr>
              <a:t>Setup cost is negligible</a:t>
            </a:r>
            <a:br>
              <a:rPr lang="en-US" sz="1600" b="1">
                <a:solidFill>
                  <a:schemeClr val="tx1"/>
                </a:solidFill>
              </a:rPr>
            </a:br>
            <a:r>
              <a:rPr lang="en-US" sz="1600" b="1">
                <a:solidFill>
                  <a:schemeClr val="tx1"/>
                </a:solidFill>
              </a:rPr>
              <a:t>we reuse the evaluation dataset for </a:t>
            </a:r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C4DAEDE-A3D9-1ACB-E46B-82C3558CD567}"/>
              </a:ext>
            </a:extLst>
          </p:cNvPr>
          <p:cNvSpPr/>
          <p:nvPr/>
        </p:nvSpPr>
        <p:spPr>
          <a:xfrm>
            <a:off x="4850366" y="3658047"/>
            <a:ext cx="6620781" cy="12888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spcBef>
                <a:spcPts val="800"/>
              </a:spcBef>
              <a:buClr>
                <a:schemeClr val="tx1"/>
              </a:buClr>
              <a:buSzPct val="150000"/>
              <a:buFont typeface="Prompt" panose="00000500000000000000" pitchFamily="2" charset="-34"/>
              <a:buChar char="›"/>
            </a:pPr>
            <a:r>
              <a:rPr lang="en-US" sz="1600" b="1">
                <a:solidFill>
                  <a:schemeClr val="tx1"/>
                </a:solidFill>
              </a:rPr>
              <a:t>We can effectively identify elements that require human attention, when LLM’s are insufficient</a:t>
            </a:r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9C780FB-3278-27CD-4653-4581AF2B8255}"/>
              </a:ext>
            </a:extLst>
          </p:cNvPr>
          <p:cNvSpPr/>
          <p:nvPr/>
        </p:nvSpPr>
        <p:spPr>
          <a:xfrm>
            <a:off x="4850366" y="5087719"/>
            <a:ext cx="6628093" cy="12790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spcBef>
                <a:spcPts val="800"/>
              </a:spcBef>
              <a:buClr>
                <a:schemeClr val="tx1"/>
              </a:buClr>
              <a:buSzPct val="150000"/>
              <a:buFont typeface="Prompt" panose="00000500000000000000" pitchFamily="2" charset="-34"/>
              <a:buChar char="›"/>
            </a:pPr>
            <a:r>
              <a:rPr lang="en-US" sz="1600" b="1">
                <a:solidFill>
                  <a:schemeClr val="tx1"/>
                </a:solidFill>
              </a:rPr>
              <a:t>We could imagine a world where the human is replaced by other, rule-based methods.</a:t>
            </a:r>
            <a:endParaRPr lang="en-GB" sz="16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460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458FB9-F9CA-96AF-7B91-5E7B6B0E3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AC4A0D2-7E90-2EFC-336A-A229DF6034E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066FF"/>
              </a:gs>
              <a:gs pos="100000">
                <a:srgbClr val="0032D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 noProof="0">
              <a:solidFill>
                <a:schemeClr val="bg1"/>
              </a:solidFill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8FE40A2-0057-9DD0-AC37-F9C452BD64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38"/>
          <a:stretch>
            <a:fillRect/>
          </a:stretch>
        </p:blipFill>
        <p:spPr bwMode="auto">
          <a:xfrm>
            <a:off x="0" y="-145250"/>
            <a:ext cx="12192000" cy="70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BC1ACDA-CE68-B36B-F928-F0781F22B2B1}"/>
              </a:ext>
            </a:extLst>
          </p:cNvPr>
          <p:cNvSpPr/>
          <p:nvPr/>
        </p:nvSpPr>
        <p:spPr>
          <a:xfrm>
            <a:off x="0" y="-145250"/>
            <a:ext cx="12192000" cy="7003250"/>
          </a:xfrm>
          <a:prstGeom prst="rect">
            <a:avLst/>
          </a:prstGeom>
          <a:gradFill flip="none" rotWithShape="1">
            <a:gsLst>
              <a:gs pos="0">
                <a:srgbClr val="0066FF"/>
              </a:gs>
              <a:gs pos="100000">
                <a:srgbClr val="0032D2">
                  <a:alpha val="15000"/>
                </a:srgbClr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marL="216000" indent="-216000" algn="l">
              <a:spcBef>
                <a:spcPts val="800"/>
              </a:spcBef>
              <a:buFont typeface="Arial" panose="020B0604020202020204" pitchFamily="34" charset="0"/>
              <a:buChar char="•"/>
            </a:pPr>
            <a:endParaRPr lang="en-GB" noProof="0">
              <a:solidFill>
                <a:schemeClr val="bg1"/>
              </a:solidFill>
            </a:endParaRPr>
          </a:p>
        </p:txBody>
      </p:sp>
      <p:pic>
        <p:nvPicPr>
          <p:cNvPr id="11" name="Grafik 2">
            <a:extLst>
              <a:ext uri="{FF2B5EF4-FFF2-40B4-BE49-F238E27FC236}">
                <a16:creationId xmlns:a16="http://schemas.microsoft.com/office/drawing/2014/main" id="{9FA4749F-8A2B-860E-218F-27E65BF90B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9760" y="-145250"/>
            <a:ext cx="6503685" cy="7003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28038A-A44B-ADE5-6170-AF59C62529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94" b="89691" l="4633" r="94208">
                        <a14:foregroundMark x1="8494" y1="38660" x2="8494" y2="38660"/>
                        <a14:foregroundMark x1="5792" y1="36598" x2="5405" y2="36082"/>
                        <a14:foregroundMark x1="37838" y1="45361" x2="41313" y2="48454"/>
                        <a14:foregroundMark x1="63320" y1="45876" x2="67181" y2="46392"/>
                        <a14:foregroundMark x1="68340" y1="34021" x2="66795" y2="35052"/>
                        <a14:foregroundMark x1="80695" y1="36082" x2="79537" y2="34536"/>
                        <a14:foregroundMark x1="91120" y1="65464" x2="91120" y2="65464"/>
                        <a14:foregroundMark x1="93436" y1="64948" x2="94208" y2="64948"/>
                      </a14:backgroundRemoval>
                    </a14:imgEffect>
                    <a14:imgEffect>
                      <a14:sharpenSoften amoun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55213" y="5442750"/>
            <a:ext cx="1889432" cy="1415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94D9E8-2029-7A50-4A1A-D5B811D4AE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829" y="554935"/>
            <a:ext cx="3721100" cy="3733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C2489B-A941-9929-E863-55A64D776439}"/>
              </a:ext>
            </a:extLst>
          </p:cNvPr>
          <p:cNvSpPr txBox="1"/>
          <p:nvPr/>
        </p:nvSpPr>
        <p:spPr>
          <a:xfrm>
            <a:off x="7178828" y="4512365"/>
            <a:ext cx="3721101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  <a:buClrTx/>
            </a:pPr>
            <a:r>
              <a:rPr lang="en-CH" sz="4400" b="1">
                <a:solidFill>
                  <a:schemeClr val="bg1"/>
                </a:solidFill>
              </a:rPr>
              <a:t>Get in touch!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40F858-E85B-2959-4726-7CE7EB92B3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3" y="5821696"/>
            <a:ext cx="2507116" cy="63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39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3UwNsUTQEG76SuBTtK9y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V9W.bShtL1U_soZoGsay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DBID" val="218709A9-2117-4AF1-A1EA-309C9A305E58"/>
  <p:tag name="MIO_EKGUID" val="c6ee8e6c-5624-4207-967f-9b968c46297e"/>
  <p:tag name="MIO_GUID" val="8e525f38-46ac-4a6e-8c2f-f5e874b802b8"/>
  <p:tag name="MIO_LASTDOWNLOADED" val="22.01.2021 16:06:38"/>
  <p:tag name="MIO_LASTEDITORNAME" val="Michael Kankam"/>
  <p:tag name="MIO_OBJECTNAME" val="Arrow 3"/>
  <p:tag name="MIO_UPDATE" val="True"/>
  <p:tag name="MIO_VERSION" val="24.09.2018 13:55:29"/>
</p:tagLst>
</file>

<file path=ppt/theme/theme1.xml><?xml version="1.0" encoding="utf-8"?>
<a:theme xmlns:a="http://schemas.openxmlformats.org/drawingml/2006/main" name="3_CDQ Master - Sharing Data Excellence (English, 16:09)">
  <a:themeElements>
    <a:clrScheme name="Benutzerdefiniert 1">
      <a:dk1>
        <a:srgbClr val="1D2836"/>
      </a:dk1>
      <a:lt1>
        <a:srgbClr val="FFFFFF"/>
      </a:lt1>
      <a:dk2>
        <a:srgbClr val="155361"/>
      </a:dk2>
      <a:lt2>
        <a:srgbClr val="CFD0D0"/>
      </a:lt2>
      <a:accent1>
        <a:srgbClr val="00987C"/>
      </a:accent1>
      <a:accent2>
        <a:srgbClr val="C7043F"/>
      </a:accent2>
      <a:accent3>
        <a:srgbClr val="A0D4C9"/>
      </a:accent3>
      <a:accent4>
        <a:srgbClr val="636362"/>
      </a:accent4>
      <a:accent5>
        <a:srgbClr val="0C7B7B"/>
      </a:accent5>
      <a:accent6>
        <a:srgbClr val="CFD0D0"/>
      </a:accent6>
      <a:hlink>
        <a:srgbClr val="18B19D"/>
      </a:hlink>
      <a:folHlink>
        <a:srgbClr val="A0D4C9"/>
      </a:folHlink>
    </a:clrScheme>
    <a:fontScheme name="CDQ Open Sans">
      <a:majorFont>
        <a:latin typeface="Open Sans SemiBold"/>
        <a:ea typeface=""/>
        <a:cs typeface=""/>
      </a:majorFont>
      <a:minorFont>
        <a:latin typeface="Open Sans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lIns="108000" tIns="108000" rIns="108000" bIns="108000" rtlCol="0" anchor="t"/>
      <a:lstStyle>
        <a:defPPr marL="216000" indent="-216000" algn="l">
          <a:spcBef>
            <a:spcPts val="800"/>
          </a:spcBef>
          <a:buFont typeface="Arial" panose="020B0604020202020204" pitchFamily="34" charset="0"/>
          <a:buChar char="•"/>
          <a:defRPr dirty="0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marL="216000" indent="-216000">
          <a:spcBef>
            <a:spcPts val="800"/>
          </a:spcBef>
          <a:buClrTx/>
          <a:buFont typeface="Arial" panose="020B0604020202020204" pitchFamily="34" charset="0"/>
          <a:buChar char="•"/>
          <a:defRPr dirty="0" err="1" smtClean="0">
            <a:solidFill>
              <a:schemeClr val="tx1"/>
            </a:solidFill>
          </a:defRPr>
        </a:defPPr>
      </a:lstStyle>
    </a:txDef>
  </a:objectDefaults>
  <a:extraClrSchemeLst/>
  <a:custClrLst>
    <a:custClr>
      <a:srgbClr val="EEDAC6"/>
    </a:custClr>
    <a:custClr>
      <a:srgbClr val="FDCBA6"/>
    </a:custClr>
    <a:custClr>
      <a:srgbClr val="AFAFAF"/>
    </a:custClr>
    <a:custClr>
      <a:srgbClr val="542980"/>
    </a:custClr>
    <a:custClr>
      <a:srgbClr val="007ABF"/>
    </a:custClr>
    <a:custClr>
      <a:srgbClr val="29BFCC"/>
    </a:custClr>
    <a:custClr>
      <a:srgbClr val="F58C2E"/>
    </a:custClr>
    <a:custClr>
      <a:srgbClr val="ED4557"/>
    </a:custClr>
    <a:custClr>
      <a:srgbClr val="E94591"/>
    </a:custClr>
    <a:custClr>
      <a:srgbClr val="C4007A"/>
    </a:custClr>
    <a:custClr>
      <a:srgbClr val="FCF98A"/>
    </a:custClr>
    <a:custClr>
      <a:srgbClr val="FFC000"/>
    </a:custClr>
  </a:custClrLst>
  <a:extLst>
    <a:ext uri="{05A4C25C-085E-4340-85A3-A5531E510DB2}">
      <thm15:themeFamily xmlns:thm15="http://schemas.microsoft.com/office/thememl/2012/main" name="Beiersdorf_neues_Design_Master_EN_scr01.potx" id="{C1F60112-83E4-4CD3-A043-1D05DE67ECF2}" vid="{99463279-BB4F-4563-8C21-7527A12CC80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5BA7CCE4CD8742827FE8902F741FB5" ma:contentTypeVersion="8" ma:contentTypeDescription="Crée un document." ma:contentTypeScope="" ma:versionID="cc62818c3198fb17b012af343275d10a">
  <xsd:schema xmlns:xsd="http://www.w3.org/2001/XMLSchema" xmlns:xs="http://www.w3.org/2001/XMLSchema" xmlns:p="http://schemas.microsoft.com/office/2006/metadata/properties" xmlns:ns2="cd8bf378-1cb2-48b7-ba81-b370ff1a9664" targetNamespace="http://schemas.microsoft.com/office/2006/metadata/properties" ma:root="true" ma:fieldsID="f8a7ef562987474583176d5985e59039" ns2:_="">
    <xsd:import namespace="cd8bf378-1cb2-48b7-ba81-b370ff1a96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8bf378-1cb2-48b7-ba81-b370ff1a96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A7B4313-9ECD-42D6-8270-670D8D9FD596}">
  <ds:schemaRefs>
    <ds:schemaRef ds:uri="http://purl.org/dc/elements/1.1/"/>
    <ds:schemaRef ds:uri="http://schemas.microsoft.com/office/infopath/2007/PartnerControls"/>
    <ds:schemaRef ds:uri="http://www.w3.org/XML/1998/namespace"/>
    <ds:schemaRef ds:uri="cd8bf378-1cb2-48b7-ba81-b370ff1a9664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F7A5D649-B38C-4FEC-8065-63318B6510B6}">
  <ds:schemaRefs>
    <ds:schemaRef ds:uri="cd8bf378-1cb2-48b7-ba81-b370ff1a966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9D66C3E-51FD-4511-8CEF-AC3B2AC7BC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558</Words>
  <Application>Microsoft Macintosh PowerPoint</Application>
  <PresentationFormat>Widescreen</PresentationFormat>
  <Paragraphs>53</Paragraphs>
  <Slides>10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Yu Gothic Light</vt:lpstr>
      <vt:lpstr>Aptos</vt:lpstr>
      <vt:lpstr>Arial</vt:lpstr>
      <vt:lpstr>Georgia</vt:lpstr>
      <vt:lpstr>Open Sans</vt:lpstr>
      <vt:lpstr>Open Sans Light</vt:lpstr>
      <vt:lpstr>Open Sans Semibold</vt:lpstr>
      <vt:lpstr>Prompt</vt:lpstr>
      <vt:lpstr>Verdana</vt:lpstr>
      <vt:lpstr>3_CDQ Master - Sharing Data Excellence (English, 16:09)</vt:lpstr>
      <vt:lpstr>think-cell Folie</vt:lpstr>
      <vt:lpstr>Cost-Aware Human-LLM Collaboration for Post-OCR Corrections in Swiss Historical Newspapers  DocEng26   28.08.2026 | Stergios Konstantinidis| Hayman Lotfy | Prof. Michalis Vlachos</vt:lpstr>
      <vt:lpstr>Motivation| We are working on RAG systems for information retrieval over              | historical archives...</vt:lpstr>
      <vt:lpstr>Motivation| Why document cleaning is not always straightforward                          | An OCR text corrector use-case</vt:lpstr>
      <vt:lpstr>Motivation| Different segments benefit differently by text corrections</vt:lpstr>
      <vt:lpstr>Motivation| Assume we know in advance the documents that would benefit               | most by being corrected: </vt:lpstr>
      <vt:lpstr>Motivation| Assume we know in advance the documents that would benefit               | most by being corrected: In reality we don’t know the right order! </vt:lpstr>
      <vt:lpstr>Our contribution| What if we knew the right order in which to correct the             | documents?</vt:lpstr>
      <vt:lpstr>Results| How well does our model perform?</vt:lpstr>
      <vt:lpstr>Summary | Key takeaways from our paper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Tilman Friedrich</dc:creator>
  <cp:lastModifiedBy>Stergios Konstantinidis</cp:lastModifiedBy>
  <cp:revision>2</cp:revision>
  <cp:lastPrinted>2025-12-09T16:59:56Z</cp:lastPrinted>
  <dcterms:created xsi:type="dcterms:W3CDTF">2025-12-01T14:14:33Z</dcterms:created>
  <dcterms:modified xsi:type="dcterms:W3CDTF">2026-09-17T11:46:47Z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0x010100EC5BA7CCE4CD8742827FE8902F741FB5</vt:lpwstr>
  </property>
</Properties>
</file>